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4"/>
  </p:sldMasterIdLst>
  <p:notesMasterIdLst>
    <p:notesMasterId r:id="rId23"/>
  </p:notesMasterIdLst>
  <p:handoutMasterIdLst>
    <p:handoutMasterId r:id="rId24"/>
  </p:handoutMasterIdLst>
  <p:sldIdLst>
    <p:sldId id="258" r:id="rId5"/>
    <p:sldId id="294" r:id="rId6"/>
    <p:sldId id="303" r:id="rId7"/>
    <p:sldId id="298" r:id="rId8"/>
    <p:sldId id="309" r:id="rId9"/>
    <p:sldId id="297" r:id="rId10"/>
    <p:sldId id="299" r:id="rId11"/>
    <p:sldId id="312" r:id="rId12"/>
    <p:sldId id="313" r:id="rId13"/>
    <p:sldId id="301" r:id="rId14"/>
    <p:sldId id="302" r:id="rId15"/>
    <p:sldId id="311" r:id="rId16"/>
    <p:sldId id="305" r:id="rId17"/>
    <p:sldId id="314" r:id="rId18"/>
    <p:sldId id="306" r:id="rId19"/>
    <p:sldId id="308" r:id="rId20"/>
    <p:sldId id="270" r:id="rId21"/>
    <p:sldId id="310" r:id="rId2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39" autoAdjust="0"/>
  </p:normalViewPr>
  <p:slideViewPr>
    <p:cSldViewPr snapToGrid="0">
      <p:cViewPr varScale="1">
        <p:scale>
          <a:sx n="100" d="100"/>
          <a:sy n="100" d="100"/>
        </p:scale>
        <p:origin x="78" y="408"/>
      </p:cViewPr>
      <p:guideLst/>
    </p:cSldViewPr>
  </p:slideViewPr>
  <p:notesTextViewPr>
    <p:cViewPr>
      <p:scale>
        <a:sx n="1" d="1"/>
        <a:sy n="1" d="1"/>
      </p:scale>
      <p:origin x="0" y="0"/>
    </p:cViewPr>
  </p:notesTextViewPr>
  <p:notesViewPr>
    <p:cSldViewPr snapToGrid="0">
      <p:cViewPr>
        <p:scale>
          <a:sx n="50" d="100"/>
          <a:sy n="50" d="100"/>
        </p:scale>
        <p:origin x="3403" y="3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DAR Has Elevated HBA1C in the Past Two Years</a:t>
            </a:r>
            <a:r>
              <a:rPr lang="en-US"/>
              <a:t> </a:t>
            </a:r>
          </a:p>
          <a:p>
            <a:pPr>
              <a:defRPr/>
            </a:pPr>
            <a:r>
              <a:rPr lang="en-US"/>
              <a:t>January 2023</a:t>
            </a:r>
          </a:p>
        </c:rich>
      </c:tx>
      <c:layout>
        <c:manualLayout>
          <c:xMode val="edge"/>
          <c:yMode val="edge"/>
          <c:x val="0.1063612749815337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BE-48FA-B2DE-353362CBC1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6BE-48FA-B2DE-353362CBC1B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6BE-48FA-B2DE-353362CBC1B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6BE-48FA-B2DE-353362CBC1B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Maori/Pasifica</c:v>
                </c:pt>
                <c:pt idx="1">
                  <c:v>Other</c:v>
                </c:pt>
                <c:pt idx="3">
                  <c:v>4th Qtr</c:v>
                </c:pt>
              </c:strCache>
            </c:strRef>
          </c:cat>
          <c:val>
            <c:numRef>
              <c:f>Sheet1!$B$2:$B$5</c:f>
              <c:numCache>
                <c:formatCode>General</c:formatCode>
                <c:ptCount val="4"/>
                <c:pt idx="0">
                  <c:v>17</c:v>
                </c:pt>
                <c:pt idx="1">
                  <c:v>83</c:v>
                </c:pt>
                <c:pt idx="2">
                  <c:v>0</c:v>
                </c:pt>
                <c:pt idx="3">
                  <c:v>0</c:v>
                </c:pt>
              </c:numCache>
            </c:numRef>
          </c:val>
          <c:extLst>
            <c:ext xmlns:c16="http://schemas.microsoft.com/office/drawing/2014/chart" uri="{C3380CC4-5D6E-409C-BE32-E72D297353CC}">
              <c16:uniqueId val="{00000008-26BE-48FA-B2DE-353362CBC1B1}"/>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26BE-48FA-B2DE-353362CBC1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26BE-48FA-B2DE-353362CBC1B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26BE-48FA-B2DE-353362CBC1B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26BE-48FA-B2DE-353362CBC1B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Maori/Pasifica</c:v>
                </c:pt>
                <c:pt idx="1">
                  <c:v>Other</c:v>
                </c:pt>
                <c:pt idx="3">
                  <c:v>4th Qtr</c:v>
                </c:pt>
              </c:strCache>
            </c:strRef>
          </c:cat>
          <c:val>
            <c:numRef>
              <c:f>Sheet1!$C$2:$C$5</c:f>
              <c:numCache>
                <c:formatCode>General</c:formatCode>
                <c:ptCount val="4"/>
                <c:pt idx="0">
                  <c:v>24</c:v>
                </c:pt>
                <c:pt idx="1">
                  <c:v>122</c:v>
                </c:pt>
              </c:numCache>
            </c:numRef>
          </c:val>
          <c:extLst>
            <c:ext xmlns:c16="http://schemas.microsoft.com/office/drawing/2014/chart" uri="{C3380CC4-5D6E-409C-BE32-E72D297353CC}">
              <c16:uniqueId val="{00000011-26BE-48FA-B2DE-353362CBC1B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WFD Type 2 Diabetic Patient Ethnicity January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95-451B-8EDB-5CAF9C1648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95-451B-8EDB-5CAF9C1648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95-451B-8EDB-5CAF9C16484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95-451B-8EDB-5CAF9C16484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Maori/Pasifica</c:v>
                </c:pt>
                <c:pt idx="1">
                  <c:v>Other</c:v>
                </c:pt>
                <c:pt idx="3">
                  <c:v>4th Qtr</c:v>
                </c:pt>
              </c:strCache>
            </c:strRef>
          </c:cat>
          <c:val>
            <c:numRef>
              <c:f>Sheet1!$B$2:$B$5</c:f>
              <c:numCache>
                <c:formatCode>General</c:formatCode>
                <c:ptCount val="4"/>
                <c:pt idx="0">
                  <c:v>16.5</c:v>
                </c:pt>
                <c:pt idx="1">
                  <c:v>83.5</c:v>
                </c:pt>
                <c:pt idx="2">
                  <c:v>0</c:v>
                </c:pt>
                <c:pt idx="3">
                  <c:v>0</c:v>
                </c:pt>
              </c:numCache>
            </c:numRef>
          </c:val>
          <c:extLst>
            <c:ext xmlns:c16="http://schemas.microsoft.com/office/drawing/2014/chart" uri="{C3380CC4-5D6E-409C-BE32-E72D297353CC}">
              <c16:uniqueId val="{00000008-1195-451B-8EDB-5CAF9C164848}"/>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1195-451B-8EDB-5CAF9C1648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1195-451B-8EDB-5CAF9C1648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1195-451B-8EDB-5CAF9C16484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1195-451B-8EDB-5CAF9C16484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Maori/Pasifica</c:v>
                </c:pt>
                <c:pt idx="1">
                  <c:v>Other</c:v>
                </c:pt>
                <c:pt idx="3">
                  <c:v>4th Qtr</c:v>
                </c:pt>
              </c:strCache>
            </c:strRef>
          </c:cat>
          <c:val>
            <c:numRef>
              <c:f>Sheet1!$C$2:$C$5</c:f>
              <c:numCache>
                <c:formatCode>General</c:formatCode>
                <c:ptCount val="4"/>
                <c:pt idx="0">
                  <c:v>24</c:v>
                </c:pt>
                <c:pt idx="1">
                  <c:v>122</c:v>
                </c:pt>
              </c:numCache>
            </c:numRef>
          </c:val>
          <c:extLst>
            <c:ext xmlns:c16="http://schemas.microsoft.com/office/drawing/2014/chart" uri="{C3380CC4-5D6E-409C-BE32-E72D297353CC}">
              <c16:uniqueId val="{00000011-1195-451B-8EDB-5CAF9C16484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WFD Type 2 Diabetic Had</a:t>
            </a:r>
            <a:r>
              <a:rPr lang="en-US" baseline="0"/>
              <a:t> DAR in the Past Two Years</a:t>
            </a:r>
            <a:r>
              <a:rPr lang="en-US"/>
              <a:t> January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03-4081-82C2-69EC4E4FA0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503-4081-82C2-69EC4E4FA0B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503-4081-82C2-69EC4E4FA0B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503-4081-82C2-69EC4E4FA0B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Maori/Pasifica</c:v>
                </c:pt>
                <c:pt idx="1">
                  <c:v>Other</c:v>
                </c:pt>
                <c:pt idx="3">
                  <c:v>4th Qtr</c:v>
                </c:pt>
              </c:strCache>
            </c:strRef>
          </c:cat>
          <c:val>
            <c:numRef>
              <c:f>Sheet1!$B$2:$B$5</c:f>
              <c:numCache>
                <c:formatCode>General</c:formatCode>
                <c:ptCount val="4"/>
                <c:pt idx="0">
                  <c:v>16</c:v>
                </c:pt>
                <c:pt idx="1">
                  <c:v>84</c:v>
                </c:pt>
                <c:pt idx="2">
                  <c:v>0</c:v>
                </c:pt>
                <c:pt idx="3">
                  <c:v>0</c:v>
                </c:pt>
              </c:numCache>
            </c:numRef>
          </c:val>
          <c:extLst>
            <c:ext xmlns:c16="http://schemas.microsoft.com/office/drawing/2014/chart" uri="{C3380CC4-5D6E-409C-BE32-E72D297353CC}">
              <c16:uniqueId val="{00000008-D503-4081-82C2-69EC4E4FA0B1}"/>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D503-4081-82C2-69EC4E4FA0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D503-4081-82C2-69EC4E4FA0B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D503-4081-82C2-69EC4E4FA0B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D503-4081-82C2-69EC4E4FA0B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Maori/Pasifica</c:v>
                </c:pt>
                <c:pt idx="1">
                  <c:v>Other</c:v>
                </c:pt>
                <c:pt idx="3">
                  <c:v>4th Qtr</c:v>
                </c:pt>
              </c:strCache>
            </c:strRef>
          </c:cat>
          <c:val>
            <c:numRef>
              <c:f>Sheet1!$C$2:$C$5</c:f>
              <c:numCache>
                <c:formatCode>General</c:formatCode>
                <c:ptCount val="4"/>
                <c:pt idx="0">
                  <c:v>24</c:v>
                </c:pt>
                <c:pt idx="1">
                  <c:v>122</c:v>
                </c:pt>
              </c:numCache>
            </c:numRef>
          </c:val>
          <c:extLst>
            <c:ext xmlns:c16="http://schemas.microsoft.com/office/drawing/2014/chart" uri="{C3380CC4-5D6E-409C-BE32-E72D297353CC}">
              <c16:uniqueId val="{00000011-D503-4081-82C2-69EC4E4FA0B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AA0E9-8CD0-4A6E-A65E-A06028B83FE3}"/>
              </a:ext>
            </a:extLst>
          </p:cNvPr>
          <p:cNvSpPr>
            <a:spLocks noGrp="1"/>
          </p:cNvSpPr>
          <p:nvPr>
            <p:ph type="hdr" sz="quarter"/>
          </p:nvPr>
        </p:nvSpPr>
        <p:spPr>
          <a:xfrm>
            <a:off x="2" y="0"/>
            <a:ext cx="2918830" cy="495029"/>
          </a:xfrm>
          <a:prstGeom prst="rect">
            <a:avLst/>
          </a:prstGeom>
        </p:spPr>
        <p:txBody>
          <a:bodyPr vert="horz" lIns="90738" tIns="45368" rIns="90738" bIns="45368"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E2408B-C9AB-4665-AC99-B057BD0A43D8}"/>
              </a:ext>
            </a:extLst>
          </p:cNvPr>
          <p:cNvSpPr>
            <a:spLocks noGrp="1"/>
          </p:cNvSpPr>
          <p:nvPr>
            <p:ph type="dt" sz="quarter" idx="1"/>
          </p:nvPr>
        </p:nvSpPr>
        <p:spPr>
          <a:xfrm>
            <a:off x="3815376" y="0"/>
            <a:ext cx="2918830" cy="495029"/>
          </a:xfrm>
          <a:prstGeom prst="rect">
            <a:avLst/>
          </a:prstGeom>
        </p:spPr>
        <p:txBody>
          <a:bodyPr vert="horz" lIns="90738" tIns="45368" rIns="90738" bIns="45368" rtlCol="0"/>
          <a:lstStyle>
            <a:lvl1pPr algn="r">
              <a:defRPr sz="1200"/>
            </a:lvl1pPr>
          </a:lstStyle>
          <a:p>
            <a:fld id="{6748E1AF-6343-46AA-8AEF-4C12F4118850}" type="datetimeFigureOut">
              <a:rPr lang="en-US" smtClean="0"/>
              <a:t>9/7/2023</a:t>
            </a:fld>
            <a:endParaRPr lang="en-US" dirty="0"/>
          </a:p>
        </p:txBody>
      </p:sp>
      <p:sp>
        <p:nvSpPr>
          <p:cNvPr id="4" name="Footer Placeholder 3">
            <a:extLst>
              <a:ext uri="{FF2B5EF4-FFF2-40B4-BE49-F238E27FC236}">
                <a16:creationId xmlns:a16="http://schemas.microsoft.com/office/drawing/2014/main" id="{8CD1B215-531B-4869-BD98-BD3B1390B1C5}"/>
              </a:ext>
            </a:extLst>
          </p:cNvPr>
          <p:cNvSpPr>
            <a:spLocks noGrp="1"/>
          </p:cNvSpPr>
          <p:nvPr>
            <p:ph type="ftr" sz="quarter" idx="2"/>
          </p:nvPr>
        </p:nvSpPr>
        <p:spPr>
          <a:xfrm>
            <a:off x="2" y="9371290"/>
            <a:ext cx="2918830" cy="495027"/>
          </a:xfrm>
          <a:prstGeom prst="rect">
            <a:avLst/>
          </a:prstGeom>
        </p:spPr>
        <p:txBody>
          <a:bodyPr vert="horz" lIns="90738" tIns="45368" rIns="90738" bIns="45368"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B53F21-4D67-455D-8074-E9E6EC26FAC5}"/>
              </a:ext>
            </a:extLst>
          </p:cNvPr>
          <p:cNvSpPr>
            <a:spLocks noGrp="1"/>
          </p:cNvSpPr>
          <p:nvPr>
            <p:ph type="sldNum" sz="quarter" idx="3"/>
          </p:nvPr>
        </p:nvSpPr>
        <p:spPr>
          <a:xfrm>
            <a:off x="3815376" y="9371290"/>
            <a:ext cx="2918830" cy="495027"/>
          </a:xfrm>
          <a:prstGeom prst="rect">
            <a:avLst/>
          </a:prstGeom>
        </p:spPr>
        <p:txBody>
          <a:bodyPr vert="horz" lIns="90738" tIns="45368" rIns="90738" bIns="45368" rtlCol="0" anchor="b"/>
          <a:lstStyle>
            <a:lvl1pPr algn="r">
              <a:defRPr sz="1200"/>
            </a:lvl1pPr>
          </a:lstStyle>
          <a:p>
            <a:fld id="{952858E0-3D38-47B7-97D4-4FE08D90D359}" type="slidenum">
              <a:rPr lang="en-US" smtClean="0"/>
              <a:t>‹#›</a:t>
            </a:fld>
            <a:endParaRPr lang="en-US"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0" cy="495029"/>
          </a:xfrm>
          <a:prstGeom prst="rect">
            <a:avLst/>
          </a:prstGeom>
        </p:spPr>
        <p:txBody>
          <a:bodyPr vert="horz" lIns="90738" tIns="45368" rIns="90738" bIns="45368" rtlCol="0"/>
          <a:lstStyle>
            <a:lvl1pPr algn="l">
              <a:defRPr sz="1200"/>
            </a:lvl1pPr>
          </a:lstStyle>
          <a:p>
            <a:endParaRPr lang="en-US" noProof="0" dirty="0"/>
          </a:p>
        </p:txBody>
      </p:sp>
      <p:sp>
        <p:nvSpPr>
          <p:cNvPr id="3" name="Date Placeholder 2"/>
          <p:cNvSpPr>
            <a:spLocks noGrp="1"/>
          </p:cNvSpPr>
          <p:nvPr>
            <p:ph type="dt" idx="1"/>
          </p:nvPr>
        </p:nvSpPr>
        <p:spPr>
          <a:xfrm>
            <a:off x="3815376" y="0"/>
            <a:ext cx="2918830" cy="495029"/>
          </a:xfrm>
          <a:prstGeom prst="rect">
            <a:avLst/>
          </a:prstGeom>
        </p:spPr>
        <p:txBody>
          <a:bodyPr vert="horz" lIns="90738" tIns="45368" rIns="90738" bIns="45368" rtlCol="0"/>
          <a:lstStyle>
            <a:lvl1pPr algn="r">
              <a:defRPr sz="1200"/>
            </a:lvl1pPr>
          </a:lstStyle>
          <a:p>
            <a:fld id="{DA9D2517-63AA-420A-887D-BE60360A8F4D}" type="datetimeFigureOut">
              <a:rPr lang="en-US" noProof="0" smtClean="0"/>
              <a:t>9/7/2023</a:t>
            </a:fld>
            <a:endParaRPr lang="en-US" noProof="0" dirty="0"/>
          </a:p>
        </p:txBody>
      </p:sp>
      <p:sp>
        <p:nvSpPr>
          <p:cNvPr id="4" name="Slide Image Placeholder 3"/>
          <p:cNvSpPr>
            <a:spLocks noGrp="1" noRot="1" noChangeAspect="1"/>
          </p:cNvSpPr>
          <p:nvPr>
            <p:ph type="sldImg" idx="2"/>
          </p:nvPr>
        </p:nvSpPr>
        <p:spPr>
          <a:xfrm>
            <a:off x="407988" y="1233488"/>
            <a:ext cx="5919787" cy="3328987"/>
          </a:xfrm>
          <a:prstGeom prst="rect">
            <a:avLst/>
          </a:prstGeom>
          <a:noFill/>
          <a:ln w="12700">
            <a:solidFill>
              <a:prstClr val="black"/>
            </a:solidFill>
          </a:ln>
        </p:spPr>
        <p:txBody>
          <a:bodyPr vert="horz" lIns="90738" tIns="45368" rIns="90738" bIns="45368" rtlCol="0" anchor="ctr"/>
          <a:lstStyle/>
          <a:p>
            <a:endParaRPr lang="en-US" noProof="0" dirty="0"/>
          </a:p>
        </p:txBody>
      </p:sp>
      <p:sp>
        <p:nvSpPr>
          <p:cNvPr id="5" name="Notes Placeholder 4"/>
          <p:cNvSpPr>
            <a:spLocks noGrp="1"/>
          </p:cNvSpPr>
          <p:nvPr>
            <p:ph type="body" sz="quarter" idx="3"/>
          </p:nvPr>
        </p:nvSpPr>
        <p:spPr>
          <a:xfrm>
            <a:off x="673578" y="4748167"/>
            <a:ext cx="5388610" cy="3884861"/>
          </a:xfrm>
          <a:prstGeom prst="rect">
            <a:avLst/>
          </a:prstGeom>
        </p:spPr>
        <p:txBody>
          <a:bodyPr vert="horz" lIns="90738" tIns="45368" rIns="90738" bIns="4536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371290"/>
            <a:ext cx="2918830" cy="495027"/>
          </a:xfrm>
          <a:prstGeom prst="rect">
            <a:avLst/>
          </a:prstGeom>
        </p:spPr>
        <p:txBody>
          <a:bodyPr vert="horz" lIns="90738" tIns="45368" rIns="90738" bIns="45368"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15376" y="9371290"/>
            <a:ext cx="2918830" cy="495027"/>
          </a:xfrm>
          <a:prstGeom prst="rect">
            <a:avLst/>
          </a:prstGeom>
        </p:spPr>
        <p:txBody>
          <a:bodyPr vert="horz" lIns="90738" tIns="45368" rIns="90738" bIns="45368" rtlCol="0" anchor="b"/>
          <a:lstStyle>
            <a:lvl1pPr algn="r">
              <a:defRPr sz="1200"/>
            </a:lvl1pPr>
          </a:lstStyle>
          <a:p>
            <a:fld id="{284ECAD9-32EE-4091-BDA5-6BD15ACC5E58}" type="slidenum">
              <a:rPr lang="en-US" noProof="0" smtClean="0"/>
              <a:t>‹#›</a:t>
            </a:fld>
            <a:endParaRPr lang="en-U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221598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5A8EAD0-F601-4472-A4FA-E1BA71340730}" type="slidenum">
              <a:rPr lang="en-NZ" smtClean="0"/>
              <a:t>11</a:t>
            </a:fld>
            <a:endParaRPr lang="en-NZ"/>
          </a:p>
        </p:txBody>
      </p:sp>
    </p:spTree>
    <p:extLst>
      <p:ext uri="{BB962C8B-B14F-4D97-AF65-F5344CB8AC3E}">
        <p14:creationId xmlns:p14="http://schemas.microsoft.com/office/powerpoint/2010/main" val="81971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17</a:t>
            </a:fld>
            <a:endParaRPr lang="en-US" noProof="0" dirty="0"/>
          </a:p>
        </p:txBody>
      </p:sp>
    </p:spTree>
    <p:extLst>
      <p:ext uri="{BB962C8B-B14F-4D97-AF65-F5344CB8AC3E}">
        <p14:creationId xmlns:p14="http://schemas.microsoft.com/office/powerpoint/2010/main" val="380040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F5CEFB0D-6DB6-450D-981E-DB5B064ABC8F}" type="datetime1">
              <a:rPr lang="en-US" noProof="0" smtClean="0"/>
              <a:t>9/7/2023</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a:t>Click to edit Master title style</a:t>
            </a:r>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noProof="0"/>
              <a:t>Click to edit Master title style</a:t>
            </a:r>
          </a:p>
        </p:txBody>
      </p:sp>
      <p:sp>
        <p:nvSpPr>
          <p:cNvPr id="3" name="Content Placeholder 2"/>
          <p:cNvSpPr>
            <a:spLocks noGrp="1"/>
          </p:cNvSpPr>
          <p:nvPr>
            <p:ph idx="1"/>
          </p:nvPr>
        </p:nvSpPr>
        <p:spPr>
          <a:xfrm>
            <a:off x="5458984" y="812800"/>
            <a:ext cx="5713841" cy="486860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3AB9C849-F1D8-4230-9F2F-9250D675BB2A}" type="datetime1">
              <a:rPr lang="en-US" noProof="0" smtClean="0"/>
              <a:t>9/7/2023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F2DB7022-84E8-42F0-8AEA-ADED76AFD446}" type="datetime1">
              <a:rPr lang="en-US" smtClean="0"/>
              <a:t>9/7/2023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9/7/2023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a:t>Click to edit Master title style</a:t>
            </a:r>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Content Placeholder 2"/>
          <p:cNvSpPr>
            <a:spLocks noGrp="1"/>
          </p:cNvSpPr>
          <p:nvPr>
            <p:ph idx="1"/>
          </p:nvPr>
        </p:nvSpPr>
        <p:spPr>
          <a:xfrm>
            <a:off x="5458984" y="497808"/>
            <a:ext cx="5713841" cy="4868609"/>
          </a:xfrm>
        </p:spPr>
        <p:txBody>
          <a:bodyPr anchor="ct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470BDB9F-6784-464D-8ED7-29E60E2B21A9}" type="datetime1">
              <a:rPr lang="en-US" noProof="0" smtClean="0"/>
              <a:t>9/7/2023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9/7/2023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a:t>Click to edit Master title style</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E6BF20AA-C418-460A-B9CF-8F3DD94C436D}" type="datetime1">
              <a:rPr lang="en-US" noProof="0" smtClean="0"/>
              <a:t>9/7/2023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063F5CE0-F8B8-4EAA-822E-6451047E7D5F}" type="datetime1">
              <a:rPr lang="en-US" noProof="0" smtClean="0"/>
              <a:t>9/7/2023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0" name="Rectangle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518529" y="943430"/>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21F8AE65-7CE3-49A8-B2CC-A5A64E5730FA}" type="datetime1">
              <a:rPr lang="en-US" noProof="0" smtClean="0"/>
              <a:t>9/7/2023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Rectangle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noProof="0"/>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5046700-360D-4474-9946-7580E8968658}" type="datetime1">
              <a:rPr lang="en-US" noProof="0" smtClean="0"/>
              <a:t>9/7/2023</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lvl1pPr>
              <a:defRPr>
                <a:solidFill>
                  <a:schemeClr val="bg1"/>
                </a:solidFill>
              </a:defRPr>
            </a:lvl1pPr>
          </a:lstStyle>
          <a:p>
            <a:r>
              <a:rPr lang="en-US" noProof="0" dirty="0"/>
              <a:t>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A98EE3D-8CD1-4C3F-BD1C-C98C9596463C}" type="slidenum">
              <a:rPr lang="en-US" noProof="0" smtClean="0"/>
              <a:pPr/>
              <a:t>‹#›</a:t>
            </a:fld>
            <a:endParaRPr lang="en-US" noProof="0" dirty="0"/>
          </a:p>
        </p:txBody>
      </p:sp>
      <p:sp>
        <p:nvSpPr>
          <p:cNvPr id="9" name="Rectangle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42F667F3-A942-43B7-9681-6435F4941075}" type="datetime1">
              <a:rPr lang="en-US" smtClean="0"/>
              <a:t>9/7/2023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9/7/2023</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46200"/>
            <a:ext cx="2448033" cy="4530725"/>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D576BB9-001A-4B59-8C51-603E71AE3226}" type="datetime1">
              <a:rPr lang="en-US" noProof="0" smtClean="0"/>
              <a:t>9/7/2023</a:t>
            </a:fld>
            <a:endParaRPr lang="en-US" noProof="0"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noProof="0" dirty="0"/>
              <a:t>Footer</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Rectangle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9/7/2023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5" name="Parallélogramme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1A1FC6A6-F894-471F-8AA4-AE4112290279}" type="datetime1">
              <a:rPr lang="en-US" noProof="0" smtClean="0"/>
              <a:t>9/7/2023</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503D98FD-B63D-46E0-B974-EC5BBAC02E27}" type="datetime1">
              <a:rPr lang="en-US" noProof="0" smtClean="0"/>
              <a:t>9/7/2023</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7E74ECCD-A9BB-4C40-8999-9FDE0B2AF02D}" type="datetime1">
              <a:rPr lang="en-US" smtClean="0"/>
              <a:t>9/7/2023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Footer</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86731" y="2958274"/>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5395" y="2958273"/>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9A11315-80A2-4A6F-99BC-2337EDBA509A}" type="datetime1">
              <a:rPr lang="en-US" smtClean="0"/>
              <a:t>9/7/2023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Footer</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323FCEE-D38D-4315-8661-B8B16CE6B114}" type="datetime1">
              <a:rPr lang="en-US" smtClean="0"/>
              <a:t>9/7/2023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Footer</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Parallélogramme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lvl1pPr>
              <a:defRPr>
                <a:solidFill>
                  <a:schemeClr val="tx1">
                    <a:lumMod val="75000"/>
                    <a:lumOff val="25000"/>
                  </a:schemeClr>
                </a:solidFill>
              </a:defRPr>
            </a:lvl1pPr>
          </a:lstStyle>
          <a:p>
            <a:fld id="{27909053-E1DD-4959-BC7A-C98D3D2614DC}" type="datetime1">
              <a:rPr lang="en-US" noProof="0" smtClean="0"/>
              <a:t>9/7/2023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élogramme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10F8E8D-DF54-49BE-BDBC-401B280C4E3C}" type="datetime1">
              <a:rPr lang="en-US" noProof="0" smtClean="0"/>
              <a:t>9/7/2023</a:t>
            </a:fld>
            <a:endParaRPr lang="en-US" noProof="0" dirty="0"/>
          </a:p>
        </p:txBody>
      </p:sp>
      <p:sp>
        <p:nvSpPr>
          <p:cNvPr id="5" name="Footer Placeholder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dirty="0"/>
              <a:t>Footer</a:t>
            </a:r>
          </a:p>
        </p:txBody>
      </p:sp>
      <p:sp>
        <p:nvSpPr>
          <p:cNvPr id="6" name="Slide Number Placehold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8" name="Rectangle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a:xfrm>
            <a:off x="6629400" y="758952"/>
            <a:ext cx="4526280" cy="2596644"/>
          </a:xfrm>
        </p:spPr>
        <p:txBody>
          <a:bodyPr/>
          <a:lstStyle/>
          <a:p>
            <a:r>
              <a:rPr lang="en-US" dirty="0"/>
              <a:t> Waihi Family 	Doctors </a:t>
            </a:r>
          </a:p>
        </p:txBody>
      </p:sp>
      <p:sp>
        <p:nvSpPr>
          <p:cNvPr id="4" name="Subtitle 3">
            <a:extLst>
              <a:ext uri="{FF2B5EF4-FFF2-40B4-BE49-F238E27FC236}">
                <a16:creationId xmlns:a16="http://schemas.microsoft.com/office/drawing/2014/main" id="{FFFB5E3C-FE17-44EA-B59B-183125D08F7C}"/>
              </a:ext>
            </a:extLst>
          </p:cNvPr>
          <p:cNvSpPr>
            <a:spLocks noGrp="1"/>
          </p:cNvSpPr>
          <p:nvPr>
            <p:ph type="subTitle" idx="1"/>
          </p:nvPr>
        </p:nvSpPr>
        <p:spPr/>
        <p:txBody>
          <a:bodyPr/>
          <a:lstStyle/>
          <a:p>
            <a:r>
              <a:rPr lang="en-US" dirty="0">
                <a:latin typeface="+mj-lt"/>
              </a:rPr>
              <a:t>Improving blood sugar levels for type 2 Diabetics</a:t>
            </a:r>
          </a:p>
        </p:txBody>
      </p:sp>
      <p:pic>
        <p:nvPicPr>
          <p:cNvPr id="5" name="Picture Placeholder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rot="5400000">
            <a:off x="19106" y="911138"/>
            <a:ext cx="6683931" cy="5469855"/>
          </a:xfrm>
        </p:spPr>
      </p:pic>
    </p:spTree>
    <p:extLst>
      <p:ext uri="{BB962C8B-B14F-4D97-AF65-F5344CB8AC3E}">
        <p14:creationId xmlns:p14="http://schemas.microsoft.com/office/powerpoint/2010/main" val="417229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Implications </a:t>
            </a:r>
            <a:endParaRPr lang="en-NZ" dirty="0"/>
          </a:p>
        </p:txBody>
      </p:sp>
      <p:sp>
        <p:nvSpPr>
          <p:cNvPr id="3" name="Content Placeholder 2"/>
          <p:cNvSpPr>
            <a:spLocks noGrp="1"/>
          </p:cNvSpPr>
          <p:nvPr>
            <p:ph idx="1"/>
          </p:nvPr>
        </p:nvSpPr>
        <p:spPr/>
        <p:txBody>
          <a:bodyPr>
            <a:normAutofit lnSpcReduction="10000"/>
          </a:bodyPr>
          <a:lstStyle/>
          <a:p>
            <a:r>
              <a:rPr lang="en-US" dirty="0">
                <a:solidFill>
                  <a:schemeClr val="bg1">
                    <a:lumMod val="65000"/>
                  </a:schemeClr>
                </a:solidFill>
              </a:rPr>
              <a:t>MOH defines equity as “peoples needs rather than social privileges which guide distribution of opportunities for wellbeing.  Recognizes different people with different levels of advantage may require different approaches and resources to get equitable outcomes.  This includes the cultural relevance for our Maori population to help provide access to self management support underpinned by </a:t>
            </a:r>
            <a:r>
              <a:rPr lang="en-US" dirty="0" err="1">
                <a:solidFill>
                  <a:schemeClr val="bg1">
                    <a:lumMod val="65000"/>
                  </a:schemeClr>
                </a:solidFill>
              </a:rPr>
              <a:t>Kaupapa</a:t>
            </a:r>
            <a:r>
              <a:rPr lang="en-US" dirty="0">
                <a:solidFill>
                  <a:schemeClr val="bg1">
                    <a:lumMod val="65000"/>
                  </a:schemeClr>
                </a:solidFill>
              </a:rPr>
              <a:t> Maori approaches. Data taken from Waihi Family Doctors 2 year referral period Tiakina Te Tangata report 2019-2021.</a:t>
            </a:r>
          </a:p>
          <a:p>
            <a:r>
              <a:rPr lang="en-US" dirty="0">
                <a:solidFill>
                  <a:schemeClr val="bg1">
                    <a:lumMod val="65000"/>
                  </a:schemeClr>
                </a:solidFill>
              </a:rPr>
              <a:t>We have shown pie charts to demonstrate current percentages of our enrolled population, with monthly updates.  We will review data and outcomes with pie chart demonstration in 6 months time to show overall progress/improvement.</a:t>
            </a:r>
          </a:p>
          <a:p>
            <a:pPr marL="0" indent="0">
              <a:buNone/>
            </a:pPr>
            <a:r>
              <a:rPr lang="en-US" dirty="0">
                <a:solidFill>
                  <a:schemeClr val="bg1">
                    <a:lumMod val="65000"/>
                  </a:schemeClr>
                </a:solidFill>
              </a:rPr>
              <a:t>References - Tiakina Te Tangata Long Term conditions report 2019-2021 </a:t>
            </a:r>
          </a:p>
          <a:p>
            <a:pPr marL="0" indent="0">
              <a:buNone/>
            </a:pPr>
            <a:r>
              <a:rPr lang="en-NZ" dirty="0" err="1">
                <a:solidFill>
                  <a:schemeClr val="bg1">
                    <a:lumMod val="65000"/>
                  </a:schemeClr>
                </a:solidFill>
              </a:rPr>
              <a:t>Whakamaua</a:t>
            </a:r>
            <a:r>
              <a:rPr lang="en-NZ" dirty="0">
                <a:solidFill>
                  <a:schemeClr val="bg1">
                    <a:lumMod val="65000"/>
                  </a:schemeClr>
                </a:solidFill>
              </a:rPr>
              <a:t> Maori Health Action Plan 2020 – 2025.</a:t>
            </a:r>
          </a:p>
        </p:txBody>
      </p:sp>
    </p:spTree>
    <p:extLst>
      <p:ext uri="{BB962C8B-B14F-4D97-AF65-F5344CB8AC3E}">
        <p14:creationId xmlns:p14="http://schemas.microsoft.com/office/powerpoint/2010/main" val="215196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98848" y="3375141"/>
            <a:ext cx="1421320" cy="1398878"/>
          </a:xfrm>
          <a:prstGeom prst="rect">
            <a:avLst/>
          </a:prstGeom>
        </p:spPr>
      </p:pic>
      <p:sp>
        <p:nvSpPr>
          <p:cNvPr id="2" name="Title 1"/>
          <p:cNvSpPr>
            <a:spLocks noGrp="1"/>
          </p:cNvSpPr>
          <p:nvPr>
            <p:ph type="title"/>
          </p:nvPr>
        </p:nvSpPr>
        <p:spPr/>
        <p:txBody>
          <a:bodyPr/>
          <a:lstStyle/>
          <a:p>
            <a:r>
              <a:rPr lang="en-US" dirty="0"/>
              <a:t>Project plan &amp; mile stones</a:t>
            </a:r>
            <a:endParaRPr lang="en-NZ" dirty="0"/>
          </a:p>
        </p:txBody>
      </p:sp>
      <p:sp>
        <p:nvSpPr>
          <p:cNvPr id="3" name="Content Placeholder 2"/>
          <p:cNvSpPr>
            <a:spLocks noGrp="1"/>
          </p:cNvSpPr>
          <p:nvPr>
            <p:ph idx="1"/>
          </p:nvPr>
        </p:nvSpPr>
        <p:spPr>
          <a:xfrm>
            <a:off x="618207" y="1769432"/>
            <a:ext cx="3880641" cy="3985191"/>
          </a:xfrm>
        </p:spPr>
        <p:txBody>
          <a:bodyPr>
            <a:normAutofit lnSpcReduction="10000"/>
          </a:bodyPr>
          <a:lstStyle/>
          <a:p>
            <a:r>
              <a:rPr lang="en-US" b="1" dirty="0"/>
              <a:t>Plan-Do-Study-Act (PDSA) Cycle</a:t>
            </a:r>
            <a:endParaRPr lang="en-NZ" b="1" dirty="0"/>
          </a:p>
          <a:p>
            <a:r>
              <a:rPr lang="en-US" dirty="0"/>
              <a:t>The PDSA is an improvement model used to carry out change. The four stages include:</a:t>
            </a:r>
            <a:endParaRPr lang="en-NZ" dirty="0"/>
          </a:p>
          <a:p>
            <a:r>
              <a:rPr lang="en-US" dirty="0"/>
              <a:t>Plan: Develop project team and formulate plan. Do: Carry out planned actions and monitor progress.</a:t>
            </a:r>
            <a:endParaRPr lang="en-NZ" dirty="0"/>
          </a:p>
          <a:p>
            <a:r>
              <a:rPr lang="en-US" dirty="0"/>
              <a:t>Study: Analyse and reflect on project outcomes. Act: Decide on further actions to sustain improvement.</a:t>
            </a:r>
            <a:endParaRPr lang="en-NZ" dirty="0"/>
          </a:p>
        </p:txBody>
      </p:sp>
      <p:sp>
        <p:nvSpPr>
          <p:cNvPr id="6" name="Content Placeholder 2"/>
          <p:cNvSpPr txBox="1">
            <a:spLocks/>
          </p:cNvSpPr>
          <p:nvPr/>
        </p:nvSpPr>
        <p:spPr>
          <a:xfrm>
            <a:off x="6324063" y="1588031"/>
            <a:ext cx="5416833" cy="4276321"/>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b="1" dirty="0"/>
              <a:t>Key mile stones</a:t>
            </a:r>
            <a:endParaRPr lang="en-NZ" sz="2400" b="1" dirty="0"/>
          </a:p>
          <a:p>
            <a:r>
              <a:rPr lang="en-US" dirty="0">
                <a:solidFill>
                  <a:schemeClr val="bg1">
                    <a:lumMod val="65000"/>
                  </a:schemeClr>
                </a:solidFill>
              </a:rPr>
              <a:t>Target population.</a:t>
            </a:r>
          </a:p>
          <a:p>
            <a:r>
              <a:rPr lang="en-US" dirty="0">
                <a:solidFill>
                  <a:schemeClr val="bg1">
                    <a:lumMod val="65000"/>
                  </a:schemeClr>
                </a:solidFill>
              </a:rPr>
              <a:t>Patient Survey</a:t>
            </a:r>
          </a:p>
          <a:p>
            <a:r>
              <a:rPr lang="en-US" dirty="0">
                <a:solidFill>
                  <a:schemeClr val="bg1">
                    <a:lumMod val="65000"/>
                  </a:schemeClr>
                </a:solidFill>
              </a:rPr>
              <a:t>Analyse results</a:t>
            </a:r>
          </a:p>
          <a:p>
            <a:r>
              <a:rPr lang="en-US" dirty="0">
                <a:solidFill>
                  <a:schemeClr val="bg1">
                    <a:lumMod val="65000"/>
                  </a:schemeClr>
                </a:solidFill>
              </a:rPr>
              <a:t>Changes and improvements</a:t>
            </a:r>
          </a:p>
          <a:p>
            <a:r>
              <a:rPr lang="en-US" dirty="0">
                <a:solidFill>
                  <a:schemeClr val="bg1">
                    <a:lumMod val="65000"/>
                  </a:schemeClr>
                </a:solidFill>
              </a:rPr>
              <a:t>Further patient survey at 6 months</a:t>
            </a:r>
          </a:p>
          <a:p>
            <a:pPr marL="0" indent="0">
              <a:buNone/>
            </a:pPr>
            <a:endParaRPr lang="en-US" dirty="0">
              <a:solidFill>
                <a:schemeClr val="bg1">
                  <a:lumMod val="65000"/>
                </a:schemeClr>
              </a:solidFill>
            </a:endParaRPr>
          </a:p>
          <a:p>
            <a:endParaRPr lang="en-NZ" dirty="0">
              <a:solidFill>
                <a:schemeClr val="bg1">
                  <a:lumMod val="65000"/>
                </a:schemeClr>
              </a:solidFill>
            </a:endParaRPr>
          </a:p>
        </p:txBody>
      </p:sp>
    </p:spTree>
    <p:extLst>
      <p:ext uri="{BB962C8B-B14F-4D97-AF65-F5344CB8AC3E}">
        <p14:creationId xmlns:p14="http://schemas.microsoft.com/office/powerpoint/2010/main" val="294892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5188310E-1A45-4179-9F99-1990704EBD80}"/>
              </a:ext>
            </a:extLst>
          </p:cNvPr>
          <p:cNvPicPr>
            <a:picLocks noGrp="1" noChangeAspect="1"/>
          </p:cNvPicPr>
          <p:nvPr>
            <p:ph type="pic" sz="quarter" idx="13"/>
          </p:nvPr>
        </p:nvPicPr>
        <p:blipFill>
          <a:blip r:embed="rId2"/>
          <a:srcRect t="21497" b="21497"/>
          <a:stretch>
            <a:fillRect/>
          </a:stretch>
        </p:blipFill>
        <p:spPr>
          <a:prstGeom prst="rect">
            <a:avLst/>
          </a:prstGeom>
        </p:spPr>
      </p:pic>
      <p:sp>
        <p:nvSpPr>
          <p:cNvPr id="3" name="Subtitle 2">
            <a:extLst>
              <a:ext uri="{FF2B5EF4-FFF2-40B4-BE49-F238E27FC236}">
                <a16:creationId xmlns:a16="http://schemas.microsoft.com/office/drawing/2014/main" id="{26DB7B06-142B-4529-941D-05B635106AAD}"/>
              </a:ext>
            </a:extLst>
          </p:cNvPr>
          <p:cNvSpPr>
            <a:spLocks noGrp="1"/>
          </p:cNvSpPr>
          <p:nvPr>
            <p:ph type="subTitle" idx="1"/>
          </p:nvPr>
        </p:nvSpPr>
        <p:spPr/>
        <p:txBody>
          <a:bodyPr/>
          <a:lstStyle/>
          <a:p>
            <a:r>
              <a:rPr lang="en-NZ" dirty="0"/>
              <a:t>Pro</a:t>
            </a:r>
          </a:p>
        </p:txBody>
      </p:sp>
      <p:sp>
        <p:nvSpPr>
          <p:cNvPr id="5" name="TextBox 4">
            <a:extLst>
              <a:ext uri="{FF2B5EF4-FFF2-40B4-BE49-F238E27FC236}">
                <a16:creationId xmlns:a16="http://schemas.microsoft.com/office/drawing/2014/main" id="{CBC33496-24B4-4FAA-A05F-D2B6581E5E61}"/>
              </a:ext>
            </a:extLst>
          </p:cNvPr>
          <p:cNvSpPr txBox="1"/>
          <p:nvPr/>
        </p:nvSpPr>
        <p:spPr>
          <a:xfrm>
            <a:off x="620785" y="847288"/>
            <a:ext cx="6031685" cy="5909310"/>
          </a:xfrm>
          <a:prstGeom prst="rect">
            <a:avLst/>
          </a:prstGeom>
          <a:noFill/>
        </p:spPr>
        <p:txBody>
          <a:bodyPr wrap="square" rtlCol="0">
            <a:spAutoFit/>
          </a:bodyPr>
          <a:lstStyle/>
          <a:p>
            <a:r>
              <a:rPr lang="en-NZ" b="1" u="sng" dirty="0"/>
              <a:t>Project Interventions </a:t>
            </a:r>
          </a:p>
          <a:p>
            <a:r>
              <a:rPr lang="en-NZ" dirty="0"/>
              <a:t>Outlined are our action points that will help us achieve the goals set out.</a:t>
            </a:r>
          </a:p>
          <a:p>
            <a:pPr marL="285750" indent="-285750">
              <a:buFont typeface="Arial" panose="020B0604020202020204" pitchFamily="34" charset="0"/>
              <a:buChar char="•"/>
            </a:pPr>
            <a:r>
              <a:rPr lang="en-NZ" dirty="0"/>
              <a:t>Survey – Waihi Family Doctors Diabetes Management Survey – being posted out to our identified Diabetics within the practice/community. Collected surveys distributed equally amongst the team RN Di Pirrit, RN V Kinton, HCA S. Solomona.  </a:t>
            </a:r>
          </a:p>
          <a:p>
            <a:pPr marL="285750" indent="-285750">
              <a:buFont typeface="Arial" panose="020B0604020202020204" pitchFamily="34" charset="0"/>
              <a:buChar char="•"/>
            </a:pPr>
            <a:r>
              <a:rPr lang="en-NZ" dirty="0"/>
              <a:t>Managed follow up organised depending on results.  Emphasis on identifying our Maori patients at risk.  Those identified with elevated or no up to date HbA1c, arrange lab form, Nurse with prior engagement/bond with patient to phone and advise/explain.  Those unable to collect form will post to them to facilitate this.  Extra support with Tiakina Te Tangata involvement offered to our patients with consent.  Also Diabetes Nurse specialist for phone calls, emails visits to review patients.</a:t>
            </a:r>
          </a:p>
          <a:p>
            <a:pPr marL="285750" indent="-285750">
              <a:buFont typeface="Arial" panose="020B0604020202020204" pitchFamily="34" charset="0"/>
              <a:buChar char="•"/>
            </a:pPr>
            <a:r>
              <a:rPr lang="en-NZ" dirty="0"/>
              <a:t>Non responder patients – if after survey sent, follow up phone call and text – alert on system to offer opportunistic service/screening when patient presents to the practice. </a:t>
            </a:r>
          </a:p>
          <a:p>
            <a:endParaRPr lang="en-NZ" dirty="0"/>
          </a:p>
        </p:txBody>
      </p:sp>
    </p:spTree>
    <p:extLst>
      <p:ext uri="{BB962C8B-B14F-4D97-AF65-F5344CB8AC3E}">
        <p14:creationId xmlns:p14="http://schemas.microsoft.com/office/powerpoint/2010/main" val="3772677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7F541F-5FC5-44B5-A4FB-A0BB656C69A4}"/>
              </a:ext>
            </a:extLst>
          </p:cNvPr>
          <p:cNvPicPr>
            <a:picLocks noChangeAspect="1"/>
          </p:cNvPicPr>
          <p:nvPr/>
        </p:nvPicPr>
        <p:blipFill rotWithShape="1">
          <a:blip r:embed="rId2"/>
          <a:srcRect l="7750" t="11494" r="11763" b="12932"/>
          <a:stretch/>
        </p:blipFill>
        <p:spPr>
          <a:xfrm>
            <a:off x="6727970" y="1011981"/>
            <a:ext cx="5023473" cy="5719915"/>
          </a:xfrm>
          <a:prstGeom prst="rect">
            <a:avLst/>
          </a:prstGeom>
        </p:spPr>
      </p:pic>
      <p:sp>
        <p:nvSpPr>
          <p:cNvPr id="2" name="Title 1"/>
          <p:cNvSpPr>
            <a:spLocks noGrp="1"/>
          </p:cNvSpPr>
          <p:nvPr>
            <p:ph type="title"/>
          </p:nvPr>
        </p:nvSpPr>
        <p:spPr/>
        <p:txBody>
          <a:bodyPr/>
          <a:lstStyle/>
          <a:p>
            <a:r>
              <a:rPr lang="en-US" dirty="0"/>
              <a:t>Quantitative  Measurements / Data </a:t>
            </a:r>
            <a:endParaRPr lang="en-NZ" dirty="0"/>
          </a:p>
        </p:txBody>
      </p:sp>
      <p:sp>
        <p:nvSpPr>
          <p:cNvPr id="3" name="Content Placeholder 2"/>
          <p:cNvSpPr>
            <a:spLocks noGrp="1"/>
          </p:cNvSpPr>
          <p:nvPr>
            <p:ph idx="1"/>
          </p:nvPr>
        </p:nvSpPr>
        <p:spPr>
          <a:xfrm>
            <a:off x="844419" y="1418578"/>
            <a:ext cx="10503161" cy="3086310"/>
          </a:xfrm>
        </p:spPr>
        <p:txBody>
          <a:bodyPr>
            <a:normAutofit/>
          </a:bodyPr>
          <a:lstStyle/>
          <a:p>
            <a:pPr marL="0" indent="0">
              <a:buNone/>
            </a:pPr>
            <a:endParaRPr lang="en-NZ" dirty="0">
              <a:solidFill>
                <a:schemeClr val="bg1">
                  <a:lumMod val="65000"/>
                </a:schemeClr>
              </a:solidFill>
            </a:endParaRPr>
          </a:p>
          <a:p>
            <a:pPr marL="0" indent="0">
              <a:buNone/>
            </a:pPr>
            <a:r>
              <a:rPr lang="en-NZ" dirty="0">
                <a:solidFill>
                  <a:schemeClr val="tx1"/>
                </a:solidFill>
              </a:rPr>
              <a:t>Practice Meeting July 2023 – discussed findings outcomes implications for the practice.</a:t>
            </a:r>
          </a:p>
          <a:p>
            <a:pPr marL="0" indent="0">
              <a:buNone/>
            </a:pPr>
            <a:r>
              <a:rPr lang="en-NZ" dirty="0">
                <a:solidFill>
                  <a:schemeClr val="tx1"/>
                </a:solidFill>
              </a:rPr>
              <a:t>Minutes of the Meeting – feedback from study presented to colleagues July 2023 – big thank you to all involved with the extra help with the surveys.  </a:t>
            </a:r>
          </a:p>
          <a:p>
            <a:pPr marL="0" indent="0">
              <a:buNone/>
            </a:pPr>
            <a:r>
              <a:rPr lang="en-NZ" dirty="0">
                <a:solidFill>
                  <a:schemeClr val="tx1"/>
                </a:solidFill>
              </a:rPr>
              <a:t>Pleased to announce a small reduction in HbA1c in our community and percentage increase in DAR’s completed. March was 68.16% to June 83.87 % ( see attached monthly performance result). Numbers etc.</a:t>
            </a:r>
          </a:p>
        </p:txBody>
      </p:sp>
    </p:spTree>
    <p:extLst>
      <p:ext uri="{BB962C8B-B14F-4D97-AF65-F5344CB8AC3E}">
        <p14:creationId xmlns:p14="http://schemas.microsoft.com/office/powerpoint/2010/main" val="18742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7FC1-E30F-4F63-BBC3-5DB0CAEBE5E0}"/>
              </a:ext>
            </a:extLst>
          </p:cNvPr>
          <p:cNvSpPr>
            <a:spLocks noGrp="1"/>
          </p:cNvSpPr>
          <p:nvPr>
            <p:ph type="title"/>
          </p:nvPr>
        </p:nvSpPr>
        <p:spPr/>
        <p:txBody>
          <a:bodyPr/>
          <a:lstStyle/>
          <a:p>
            <a:r>
              <a:rPr lang="en-NZ" dirty="0"/>
              <a:t>Staff Meeting Minutes</a:t>
            </a:r>
          </a:p>
        </p:txBody>
      </p:sp>
      <p:pic>
        <p:nvPicPr>
          <p:cNvPr id="4" name="Content Placeholder 3">
            <a:extLst>
              <a:ext uri="{FF2B5EF4-FFF2-40B4-BE49-F238E27FC236}">
                <a16:creationId xmlns:a16="http://schemas.microsoft.com/office/drawing/2014/main" id="{044905E8-CEAA-445C-91F1-33CA1199A462}"/>
              </a:ext>
            </a:extLst>
          </p:cNvPr>
          <p:cNvPicPr>
            <a:picLocks noGrp="1" noChangeAspect="1"/>
          </p:cNvPicPr>
          <p:nvPr>
            <p:ph idx="1"/>
          </p:nvPr>
        </p:nvPicPr>
        <p:blipFill>
          <a:blip r:embed="rId2"/>
          <a:stretch>
            <a:fillRect/>
          </a:stretch>
        </p:blipFill>
        <p:spPr>
          <a:xfrm>
            <a:off x="317635" y="2215486"/>
            <a:ext cx="5603960" cy="3444169"/>
          </a:xfrm>
          <a:prstGeom prst="rect">
            <a:avLst/>
          </a:prstGeom>
        </p:spPr>
      </p:pic>
      <p:sp>
        <p:nvSpPr>
          <p:cNvPr id="5" name="Rectangle 4">
            <a:extLst>
              <a:ext uri="{FF2B5EF4-FFF2-40B4-BE49-F238E27FC236}">
                <a16:creationId xmlns:a16="http://schemas.microsoft.com/office/drawing/2014/main" id="{1FF6BF8C-4D9E-46EF-BF6C-C2CB2246B768}"/>
              </a:ext>
            </a:extLst>
          </p:cNvPr>
          <p:cNvSpPr/>
          <p:nvPr/>
        </p:nvSpPr>
        <p:spPr>
          <a:xfrm>
            <a:off x="6959065" y="2181798"/>
            <a:ext cx="4350619" cy="3758664"/>
          </a:xfrm>
          <a:prstGeom prst="rect">
            <a:avLst/>
          </a:prstGeom>
        </p:spPr>
        <p:txBody>
          <a:bodyPr wrap="square">
            <a:spAutoFit/>
          </a:bodyPr>
          <a:lstStyle/>
          <a:p>
            <a:r>
              <a:rPr lang="en-NZ" sz="1500" dirty="0"/>
              <a:t>Practice Meeting</a:t>
            </a:r>
          </a:p>
          <a:p>
            <a:r>
              <a:rPr lang="en-NZ" sz="1500" dirty="0"/>
              <a:t>Tuesday 11 July 2023</a:t>
            </a:r>
          </a:p>
          <a:p>
            <a:r>
              <a:rPr lang="en-NZ" sz="1500" dirty="0"/>
              <a:t>1pm</a:t>
            </a:r>
          </a:p>
          <a:p>
            <a:r>
              <a:rPr lang="en-NZ" sz="1500" dirty="0"/>
              <a:t>Present:  Simoe, Raewyn, Sheryl, Sarai, Vanessa, Steph, Mary-Anne, Rueben, Di, Corinne, Tineke, Nick, Rae</a:t>
            </a:r>
          </a:p>
          <a:p>
            <a:r>
              <a:rPr lang="en-NZ" sz="1500" dirty="0"/>
              <a:t>DP:  Quality Report. Health targets, we have improved in everything.  Kiri (from the PHO) has been beneficial to us as a smear taker.</a:t>
            </a:r>
          </a:p>
          <a:p>
            <a:r>
              <a:rPr lang="en-NZ" sz="1500" dirty="0"/>
              <a:t>Continuous Quality Information (CQI): out of 155 patients who need to do a blood test (HBA1C) it has dropped from 14 patients to 6.  DARs are up, now at 83%.  Sarai is sending out forms and contacting patients re this.  Thanks to Sarai.</a:t>
            </a:r>
          </a:p>
          <a:p>
            <a:r>
              <a:rPr lang="en-NZ" sz="1500" dirty="0"/>
              <a:t>We need a plan in place for everyone to get involved to target the non-compliant/non responders.</a:t>
            </a:r>
          </a:p>
        </p:txBody>
      </p:sp>
    </p:spTree>
    <p:extLst>
      <p:ext uri="{BB962C8B-B14F-4D97-AF65-F5344CB8AC3E}">
        <p14:creationId xmlns:p14="http://schemas.microsoft.com/office/powerpoint/2010/main" val="3271692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 findings </a:t>
            </a:r>
            <a:endParaRPr lang="en-NZ" dirty="0"/>
          </a:p>
        </p:txBody>
      </p:sp>
      <p:sp>
        <p:nvSpPr>
          <p:cNvPr id="3" name="Content Placeholder 2"/>
          <p:cNvSpPr>
            <a:spLocks noGrp="1"/>
          </p:cNvSpPr>
          <p:nvPr>
            <p:ph idx="1"/>
          </p:nvPr>
        </p:nvSpPr>
        <p:spPr/>
        <p:txBody>
          <a:bodyPr>
            <a:normAutofit fontScale="92500" lnSpcReduction="20000"/>
          </a:bodyPr>
          <a:lstStyle/>
          <a:p>
            <a:r>
              <a:rPr lang="en-NZ" dirty="0">
                <a:solidFill>
                  <a:schemeClr val="bg1">
                    <a:lumMod val="65000"/>
                  </a:schemeClr>
                </a:solidFill>
              </a:rPr>
              <a:t>There were 155 surveys sent out in April 2023 to our Type II Diabetics, of these however only 24 returned surveys and 131 were non responders despite repeated efforts to contact.  Results were collated 30</a:t>
            </a:r>
            <a:r>
              <a:rPr lang="en-NZ" baseline="30000" dirty="0">
                <a:solidFill>
                  <a:schemeClr val="bg1">
                    <a:lumMod val="65000"/>
                  </a:schemeClr>
                </a:solidFill>
              </a:rPr>
              <a:t>th</a:t>
            </a:r>
            <a:r>
              <a:rPr lang="en-NZ" dirty="0">
                <a:solidFill>
                  <a:schemeClr val="bg1">
                    <a:lumMod val="65000"/>
                  </a:schemeClr>
                </a:solidFill>
              </a:rPr>
              <a:t> May 2023, further txt messages sent reminding patients to return survey, nil response. </a:t>
            </a:r>
          </a:p>
          <a:p>
            <a:r>
              <a:rPr lang="en-NZ" dirty="0">
                <a:solidFill>
                  <a:schemeClr val="bg1">
                    <a:lumMod val="65000"/>
                  </a:schemeClr>
                </a:solidFill>
              </a:rPr>
              <a:t>Common themes identified – mostly a positive outcome, however due to small numbers returned it was hard to evaluate the true representation of our community.  Of these common issues identified were some health literacy issues with language.  For example the need for bi-lingual terms both Maori and English, an example of this was a patient not knowing what “Tiakina Te Tangata” wording meant. </a:t>
            </a:r>
          </a:p>
          <a:p>
            <a:r>
              <a:rPr lang="en-NZ" dirty="0">
                <a:solidFill>
                  <a:schemeClr val="bg1">
                    <a:lumMod val="65000"/>
                  </a:schemeClr>
                </a:solidFill>
              </a:rPr>
              <a:t>Comments in the survey also identified – lack of understanding about Diabetes medications and how it worked.</a:t>
            </a:r>
          </a:p>
          <a:p>
            <a:r>
              <a:rPr lang="en-NZ" dirty="0">
                <a:solidFill>
                  <a:schemeClr val="bg1">
                    <a:lumMod val="65000"/>
                  </a:schemeClr>
                </a:solidFill>
              </a:rPr>
              <a:t>From the survey it enabled us to identify gaps in patient knowledge – One of the ways we are addressing this is to liaise with Diabetes Nurse Specialist with the PHO to try and find ways to improve services for our patients. </a:t>
            </a:r>
          </a:p>
        </p:txBody>
      </p:sp>
    </p:spTree>
    <p:extLst>
      <p:ext uri="{BB962C8B-B14F-4D97-AF65-F5344CB8AC3E}">
        <p14:creationId xmlns:p14="http://schemas.microsoft.com/office/powerpoint/2010/main" val="773200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Actions to sustain improvements &amp; adjustments to process </a:t>
            </a:r>
            <a:endParaRPr lang="en-NZ" dirty="0"/>
          </a:p>
        </p:txBody>
      </p:sp>
      <p:sp>
        <p:nvSpPr>
          <p:cNvPr id="3" name="Content Placeholder 2"/>
          <p:cNvSpPr>
            <a:spLocks noGrp="1"/>
          </p:cNvSpPr>
          <p:nvPr>
            <p:ph idx="1"/>
          </p:nvPr>
        </p:nvSpPr>
        <p:spPr/>
        <p:txBody>
          <a:bodyPr>
            <a:normAutofit fontScale="92500" lnSpcReduction="10000"/>
          </a:bodyPr>
          <a:lstStyle/>
          <a:p>
            <a:pPr marL="0" indent="0">
              <a:buNone/>
            </a:pPr>
            <a:r>
              <a:rPr lang="en-NZ" sz="1800" dirty="0">
                <a:solidFill>
                  <a:schemeClr val="bg1">
                    <a:lumMod val="65000"/>
                  </a:schemeClr>
                </a:solidFill>
              </a:rPr>
              <a:t>Of the 24 surveys returned, 13 surveys had patient comments which were addressed – improvements as follows:</a:t>
            </a:r>
          </a:p>
          <a:p>
            <a:r>
              <a:rPr lang="en-NZ" sz="1800" dirty="0">
                <a:solidFill>
                  <a:schemeClr val="bg1">
                    <a:lumMod val="65000"/>
                  </a:schemeClr>
                </a:solidFill>
              </a:rPr>
              <a:t>We have identified health literacy to be a barrier for patients with their understanding of Diabetes – Nurse tasks are followed up with phone calls to patient to address their queries, or face to face if they prefer.</a:t>
            </a:r>
          </a:p>
          <a:p>
            <a:r>
              <a:rPr lang="en-NZ" sz="1800" dirty="0">
                <a:solidFill>
                  <a:schemeClr val="bg1">
                    <a:lumMod val="65000"/>
                  </a:schemeClr>
                </a:solidFill>
              </a:rPr>
              <a:t>We have identified response rates in the community were low- we have addressed this by continued efforts from the team here at Waihi Family Doctors.  Phone calls, face to face, letters, recalls, also creating a new role for our HCA with administration of recalling the Diabetic Annual Reviews, including sending Lab forms to </a:t>
            </a:r>
            <a:r>
              <a:rPr lang="en-NZ" sz="1800" dirty="0" err="1">
                <a:solidFill>
                  <a:schemeClr val="bg1">
                    <a:lumMod val="65000"/>
                  </a:schemeClr>
                </a:solidFill>
              </a:rPr>
              <a:t>Pathlab</a:t>
            </a:r>
            <a:r>
              <a:rPr lang="en-NZ" sz="1800" dirty="0">
                <a:solidFill>
                  <a:schemeClr val="bg1">
                    <a:lumMod val="65000"/>
                  </a:schemeClr>
                </a:solidFill>
              </a:rPr>
              <a:t>, and chasing/following up non-responders.</a:t>
            </a:r>
          </a:p>
          <a:p>
            <a:r>
              <a:rPr lang="en-NZ" sz="1800" dirty="0">
                <a:solidFill>
                  <a:schemeClr val="bg1">
                    <a:lumMod val="65000"/>
                  </a:schemeClr>
                </a:solidFill>
              </a:rPr>
              <a:t>With further correspondence i.e. surveys out to our patients, we will endeavour to give full consideration to patient’s preferred language and understanding thereof this will include being mindful of translation of words/terms as identified in our survey.</a:t>
            </a:r>
          </a:p>
          <a:p>
            <a:r>
              <a:rPr lang="en-NZ" sz="1800" dirty="0">
                <a:solidFill>
                  <a:schemeClr val="bg1">
                    <a:lumMod val="65000"/>
                  </a:schemeClr>
                </a:solidFill>
              </a:rPr>
              <a:t>Nursing CPD courses on Diabetes run by the PHO – upskilling our Nursing team with up to date knowledge and information regarding patients with Diabetes.</a:t>
            </a:r>
          </a:p>
          <a:p>
            <a:endParaRPr lang="en-NZ" dirty="0">
              <a:solidFill>
                <a:schemeClr val="bg1">
                  <a:lumMod val="65000"/>
                </a:schemeClr>
              </a:solidFill>
            </a:endParaRPr>
          </a:p>
        </p:txBody>
      </p:sp>
    </p:spTree>
    <p:extLst>
      <p:ext uri="{BB962C8B-B14F-4D97-AF65-F5344CB8AC3E}">
        <p14:creationId xmlns:p14="http://schemas.microsoft.com/office/powerpoint/2010/main" val="1308957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CC3EF0-F13E-468D-8198-2FFABAAB8360}"/>
              </a:ext>
            </a:extLst>
          </p:cNvPr>
          <p:cNvSpPr>
            <a:spLocks noGrp="1"/>
          </p:cNvSpPr>
          <p:nvPr>
            <p:ph type="title"/>
          </p:nvPr>
        </p:nvSpPr>
        <p:spPr/>
        <p:txBody>
          <a:bodyPr/>
          <a:lstStyle/>
          <a:p>
            <a:r>
              <a:rPr lang="en-US" dirty="0"/>
              <a:t>Reflecting back</a:t>
            </a:r>
          </a:p>
        </p:txBody>
      </p:sp>
      <p:sp>
        <p:nvSpPr>
          <p:cNvPr id="8" name="Text Placeholder 7">
            <a:extLst>
              <a:ext uri="{FF2B5EF4-FFF2-40B4-BE49-F238E27FC236}">
                <a16:creationId xmlns:a16="http://schemas.microsoft.com/office/drawing/2014/main" id="{E22A3650-CE74-4B2A-A714-A99CA1898897}"/>
              </a:ext>
            </a:extLst>
          </p:cNvPr>
          <p:cNvSpPr>
            <a:spLocks noGrp="1"/>
          </p:cNvSpPr>
          <p:nvPr>
            <p:ph type="body" idx="1"/>
          </p:nvPr>
        </p:nvSpPr>
        <p:spPr>
          <a:xfrm>
            <a:off x="1097280" y="1722947"/>
            <a:ext cx="4639736" cy="736282"/>
          </a:xfrm>
        </p:spPr>
        <p:txBody>
          <a:bodyPr/>
          <a:lstStyle/>
          <a:p>
            <a:r>
              <a:rPr lang="en-NZ" sz="1600" dirty="0">
                <a:solidFill>
                  <a:schemeClr val="bg1">
                    <a:lumMod val="65000"/>
                  </a:schemeClr>
                </a:solidFill>
              </a:rPr>
              <a:t>Our journey findings so far:-</a:t>
            </a:r>
          </a:p>
          <a:p>
            <a:r>
              <a:rPr lang="en-US" dirty="0"/>
              <a:t>Highlights</a:t>
            </a:r>
          </a:p>
        </p:txBody>
      </p:sp>
      <p:sp>
        <p:nvSpPr>
          <p:cNvPr id="9" name="Content Placeholder 8">
            <a:extLst>
              <a:ext uri="{FF2B5EF4-FFF2-40B4-BE49-F238E27FC236}">
                <a16:creationId xmlns:a16="http://schemas.microsoft.com/office/drawing/2014/main" id="{EC401CC4-711A-4213-A098-6A62651D89A1}"/>
              </a:ext>
            </a:extLst>
          </p:cNvPr>
          <p:cNvSpPr>
            <a:spLocks noGrp="1"/>
          </p:cNvSpPr>
          <p:nvPr>
            <p:ph sz="half" idx="2"/>
          </p:nvPr>
        </p:nvSpPr>
        <p:spPr>
          <a:xfrm>
            <a:off x="58723" y="2459230"/>
            <a:ext cx="5767744" cy="3225308"/>
          </a:xfrm>
        </p:spPr>
        <p:txBody>
          <a:bodyPr>
            <a:noAutofit/>
          </a:bodyPr>
          <a:lstStyle/>
          <a:p>
            <a:pPr marL="0" indent="0">
              <a:buNone/>
            </a:pPr>
            <a:r>
              <a:rPr lang="en-US" sz="1100" dirty="0"/>
              <a:t>IMPROVEMENT IN RECORDED HBA1C’S FOR MAORI AND PACIFICA AND FOLLOW UP DIABETES CARE THEREOF.  EXAMPLE AS FOLLOWS:-</a:t>
            </a:r>
          </a:p>
          <a:p>
            <a:pPr marL="0" indent="0">
              <a:buNone/>
            </a:pPr>
            <a:r>
              <a:rPr lang="en-US" sz="1100" b="1" u="sng" dirty="0"/>
              <a:t>Jan 2023 – PHO monthly report on Diabetes stats</a:t>
            </a:r>
          </a:p>
          <a:p>
            <a:pPr marL="0" indent="0">
              <a:buNone/>
            </a:pPr>
            <a:r>
              <a:rPr lang="en-US" sz="1100" dirty="0"/>
              <a:t>DIABETES IMPROVEMENT PROJECT IDENTIFIED THAT 14 PATIENTS HAD NO HBA1C RECORDED IN THE LAST 12 MONTHS.</a:t>
            </a:r>
          </a:p>
          <a:p>
            <a:pPr marL="0" indent="0">
              <a:buNone/>
            </a:pPr>
            <a:r>
              <a:rPr lang="en-US" sz="1100" dirty="0"/>
              <a:t>AN ALERT WAS CREATED FOR THESE PATIENTS ON OUR MEDTECH COMPUTER SYSTEM.</a:t>
            </a:r>
          </a:p>
          <a:p>
            <a:pPr marL="0" indent="0">
              <a:buNone/>
            </a:pPr>
            <a:r>
              <a:rPr lang="en-US" sz="1100" b="1" u="sng" dirty="0"/>
              <a:t>Follow up report – post survey -  June 2023 – PHO monthly report</a:t>
            </a:r>
          </a:p>
          <a:p>
            <a:pPr marL="0" indent="0">
              <a:buNone/>
            </a:pPr>
            <a:r>
              <a:rPr lang="en-US" sz="1100" dirty="0"/>
              <a:t>SHOWS SIGNIFICANT IMPROVEMENT IN DAR ‘s completed .OUR LATEST RECORDS NOW SHOW ONLY 6 PATIENTS HAVE NO HBA1C RECORDED, AND OF THESE PATIENTS NONE WERE IDENTIFIED AS BEING MAORI OR PACIFICA. </a:t>
            </a:r>
          </a:p>
        </p:txBody>
      </p:sp>
      <p:sp>
        <p:nvSpPr>
          <p:cNvPr id="10" name="Text Placeholder 9">
            <a:extLst>
              <a:ext uri="{FF2B5EF4-FFF2-40B4-BE49-F238E27FC236}">
                <a16:creationId xmlns:a16="http://schemas.microsoft.com/office/drawing/2014/main" id="{97F6AE95-B6EE-4C2B-8982-2E15916B0281}"/>
              </a:ext>
            </a:extLst>
          </p:cNvPr>
          <p:cNvSpPr>
            <a:spLocks noGrp="1"/>
          </p:cNvSpPr>
          <p:nvPr>
            <p:ph type="body" sz="quarter" idx="3"/>
          </p:nvPr>
        </p:nvSpPr>
        <p:spPr/>
        <p:txBody>
          <a:bodyPr/>
          <a:lstStyle/>
          <a:p>
            <a:endParaRPr lang="en-US" dirty="0"/>
          </a:p>
          <a:p>
            <a:endParaRPr lang="en-US" dirty="0"/>
          </a:p>
          <a:p>
            <a:endParaRPr lang="en-US" dirty="0"/>
          </a:p>
          <a:p>
            <a:endParaRPr lang="en-US" dirty="0"/>
          </a:p>
          <a:p>
            <a:r>
              <a:rPr lang="en-US" dirty="0"/>
              <a:t>Lowlights</a:t>
            </a:r>
          </a:p>
          <a:p>
            <a:r>
              <a:rPr lang="en-US" sz="1200" b="0" dirty="0">
                <a:solidFill>
                  <a:schemeClr val="tx1"/>
                </a:solidFill>
              </a:rPr>
              <a:t>Lack </a:t>
            </a:r>
            <a:r>
              <a:rPr lang="en-US" sz="1200" b="0">
                <a:solidFill>
                  <a:schemeClr val="tx1"/>
                </a:solidFill>
              </a:rPr>
              <a:t>of Response </a:t>
            </a:r>
            <a:r>
              <a:rPr lang="en-US" sz="1200" b="0" dirty="0">
                <a:solidFill>
                  <a:schemeClr val="tx1"/>
                </a:solidFill>
              </a:rPr>
              <a:t>in our distributed surveys.</a:t>
            </a:r>
          </a:p>
          <a:p>
            <a:r>
              <a:rPr lang="en-US" sz="1200" b="0" dirty="0">
                <a:solidFill>
                  <a:schemeClr val="tx1"/>
                </a:solidFill>
              </a:rPr>
              <a:t>Cultural competency training at the practice has been identified as overdue for many staff members.</a:t>
            </a:r>
          </a:p>
          <a:p>
            <a:r>
              <a:rPr lang="en-US" sz="1200" b="0" dirty="0">
                <a:solidFill>
                  <a:schemeClr val="tx1"/>
                </a:solidFill>
              </a:rPr>
              <a:t>we currently have a copy of </a:t>
            </a:r>
            <a:r>
              <a:rPr lang="en-US" sz="1200" b="0" dirty="0" err="1">
                <a:solidFill>
                  <a:schemeClr val="tx1"/>
                </a:solidFill>
              </a:rPr>
              <a:t>hauraki</a:t>
            </a:r>
            <a:r>
              <a:rPr lang="en-US" sz="1200" b="0" dirty="0">
                <a:solidFill>
                  <a:schemeClr val="tx1"/>
                </a:solidFill>
              </a:rPr>
              <a:t> </a:t>
            </a:r>
            <a:r>
              <a:rPr lang="en-US" sz="1200" b="0" dirty="0" err="1">
                <a:solidFill>
                  <a:schemeClr val="tx1"/>
                </a:solidFill>
              </a:rPr>
              <a:t>maori</a:t>
            </a:r>
            <a:r>
              <a:rPr lang="en-US" sz="1200" b="0" dirty="0">
                <a:solidFill>
                  <a:schemeClr val="tx1"/>
                </a:solidFill>
              </a:rPr>
              <a:t> health action pho plan 2017– we have since changed pho to the national </a:t>
            </a:r>
            <a:r>
              <a:rPr lang="en-US" sz="1200" b="0" dirty="0" err="1">
                <a:solidFill>
                  <a:schemeClr val="tx1"/>
                </a:solidFill>
              </a:rPr>
              <a:t>hauora</a:t>
            </a:r>
            <a:r>
              <a:rPr lang="en-US" sz="1200" b="0" dirty="0">
                <a:solidFill>
                  <a:schemeClr val="tx1"/>
                </a:solidFill>
              </a:rPr>
              <a:t> coalition and we have requested a copy of this to drive improved health outcomes for </a:t>
            </a:r>
            <a:r>
              <a:rPr lang="en-US" sz="1200" b="0" dirty="0" err="1">
                <a:solidFill>
                  <a:schemeClr val="tx1"/>
                </a:solidFill>
              </a:rPr>
              <a:t>maori</a:t>
            </a:r>
            <a:r>
              <a:rPr lang="en-US" sz="1200" b="0" dirty="0">
                <a:solidFill>
                  <a:schemeClr val="tx1"/>
                </a:solidFill>
              </a:rPr>
              <a:t>/</a:t>
            </a:r>
            <a:r>
              <a:rPr lang="en-US" sz="1200" b="0" dirty="0" err="1">
                <a:solidFill>
                  <a:schemeClr val="tx1"/>
                </a:solidFill>
              </a:rPr>
              <a:t>pacifica</a:t>
            </a:r>
            <a:r>
              <a:rPr lang="en-US" sz="1200" b="0" dirty="0">
                <a:solidFill>
                  <a:schemeClr val="tx1"/>
                </a:solidFill>
              </a:rPr>
              <a:t> within our practice.</a:t>
            </a:r>
          </a:p>
          <a:p>
            <a:endParaRPr lang="en-US" dirty="0"/>
          </a:p>
        </p:txBody>
      </p:sp>
    </p:spTree>
    <p:extLst>
      <p:ext uri="{BB962C8B-B14F-4D97-AF65-F5344CB8AC3E}">
        <p14:creationId xmlns:p14="http://schemas.microsoft.com/office/powerpoint/2010/main" val="151147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79DF-FB40-4DEB-896E-647E1D0520B5}"/>
              </a:ext>
            </a:extLst>
          </p:cNvPr>
          <p:cNvSpPr>
            <a:spLocks noGrp="1"/>
          </p:cNvSpPr>
          <p:nvPr>
            <p:ph type="title"/>
          </p:nvPr>
        </p:nvSpPr>
        <p:spPr/>
        <p:txBody>
          <a:bodyPr/>
          <a:lstStyle/>
          <a:p>
            <a:r>
              <a:rPr lang="en-NZ" dirty="0"/>
              <a:t>Bibliography</a:t>
            </a:r>
          </a:p>
        </p:txBody>
      </p:sp>
      <p:sp>
        <p:nvSpPr>
          <p:cNvPr id="3" name="Text Placeholder 2">
            <a:extLst>
              <a:ext uri="{FF2B5EF4-FFF2-40B4-BE49-F238E27FC236}">
                <a16:creationId xmlns:a16="http://schemas.microsoft.com/office/drawing/2014/main" id="{5A96D948-E55B-4E7C-ACCB-336950F2CF00}"/>
              </a:ext>
            </a:extLst>
          </p:cNvPr>
          <p:cNvSpPr>
            <a:spLocks noGrp="1"/>
          </p:cNvSpPr>
          <p:nvPr>
            <p:ph type="body" idx="1"/>
          </p:nvPr>
        </p:nvSpPr>
        <p:spPr/>
        <p:txBody>
          <a:bodyPr/>
          <a:lstStyle/>
          <a:p>
            <a:r>
              <a:rPr lang="en-NZ" dirty="0"/>
              <a:t>Numbers and Statistics</a:t>
            </a:r>
          </a:p>
        </p:txBody>
      </p:sp>
      <p:sp>
        <p:nvSpPr>
          <p:cNvPr id="4" name="Content Placeholder 3">
            <a:extLst>
              <a:ext uri="{FF2B5EF4-FFF2-40B4-BE49-F238E27FC236}">
                <a16:creationId xmlns:a16="http://schemas.microsoft.com/office/drawing/2014/main" id="{BB0979CA-C267-4619-BBFE-89FF3A2E1FFE}"/>
              </a:ext>
            </a:extLst>
          </p:cNvPr>
          <p:cNvSpPr>
            <a:spLocks noGrp="1"/>
          </p:cNvSpPr>
          <p:nvPr>
            <p:ph sz="half" idx="2"/>
          </p:nvPr>
        </p:nvSpPr>
        <p:spPr/>
        <p:txBody>
          <a:bodyPr>
            <a:normAutofit fontScale="62500" lnSpcReduction="20000"/>
          </a:bodyPr>
          <a:lstStyle/>
          <a:p>
            <a:r>
              <a:rPr lang="en-NZ" dirty="0"/>
              <a:t>Data PMS internally generated</a:t>
            </a:r>
          </a:p>
          <a:p>
            <a:r>
              <a:rPr lang="en-NZ" dirty="0"/>
              <a:t>Query Builder</a:t>
            </a:r>
          </a:p>
          <a:p>
            <a:r>
              <a:rPr lang="en-NZ" dirty="0"/>
              <a:t>MedTech Recall System</a:t>
            </a:r>
          </a:p>
          <a:p>
            <a:r>
              <a:rPr lang="en-NZ" dirty="0"/>
              <a:t>PHO Health Targets 2021</a:t>
            </a:r>
          </a:p>
          <a:p>
            <a:r>
              <a:rPr lang="en-NZ" dirty="0"/>
              <a:t>Patient Survey Feedback</a:t>
            </a:r>
          </a:p>
        </p:txBody>
      </p:sp>
      <p:sp>
        <p:nvSpPr>
          <p:cNvPr id="5" name="Text Placeholder 4">
            <a:extLst>
              <a:ext uri="{FF2B5EF4-FFF2-40B4-BE49-F238E27FC236}">
                <a16:creationId xmlns:a16="http://schemas.microsoft.com/office/drawing/2014/main" id="{B76504B9-EFB5-4902-80C1-0A11128E287D}"/>
              </a:ext>
            </a:extLst>
          </p:cNvPr>
          <p:cNvSpPr>
            <a:spLocks noGrp="1"/>
          </p:cNvSpPr>
          <p:nvPr>
            <p:ph type="body" sz="quarter" idx="3"/>
          </p:nvPr>
        </p:nvSpPr>
        <p:spPr/>
        <p:txBody>
          <a:bodyPr/>
          <a:lstStyle/>
          <a:p>
            <a:r>
              <a:rPr lang="en-NZ" dirty="0"/>
              <a:t>Readings </a:t>
            </a:r>
            <a:r>
              <a:rPr lang="en-NZ"/>
              <a:t>and Studies</a:t>
            </a:r>
            <a:endParaRPr lang="en-NZ" dirty="0"/>
          </a:p>
        </p:txBody>
      </p:sp>
      <p:sp>
        <p:nvSpPr>
          <p:cNvPr id="6" name="Content Placeholder 5">
            <a:extLst>
              <a:ext uri="{FF2B5EF4-FFF2-40B4-BE49-F238E27FC236}">
                <a16:creationId xmlns:a16="http://schemas.microsoft.com/office/drawing/2014/main" id="{63099F80-D7E8-4283-B6C6-D0D65268FC2C}"/>
              </a:ext>
            </a:extLst>
          </p:cNvPr>
          <p:cNvSpPr>
            <a:spLocks noGrp="1"/>
          </p:cNvSpPr>
          <p:nvPr>
            <p:ph sz="quarter" idx="4"/>
          </p:nvPr>
        </p:nvSpPr>
        <p:spPr/>
        <p:txBody>
          <a:bodyPr>
            <a:normAutofit fontScale="62500" lnSpcReduction="20000"/>
          </a:bodyPr>
          <a:lstStyle/>
          <a:p>
            <a:r>
              <a:rPr lang="en-NZ" dirty="0"/>
              <a:t>Recommendations to enhance General Practice to improve access of Tamariki to immunisation May 2013  Corbet T</a:t>
            </a:r>
          </a:p>
          <a:p>
            <a:r>
              <a:rPr lang="en-NZ" dirty="0"/>
              <a:t>Experiences of Maori of Aotearoa New Zealand’s public health system: a systematic review of two decades of published qualitative research 2019 Graham R Masters-Awatere Bridgette</a:t>
            </a:r>
          </a:p>
          <a:p>
            <a:r>
              <a:rPr lang="en-NZ" dirty="0"/>
              <a:t>Hauraki PHO Maori Health Action Plan 2017</a:t>
            </a:r>
          </a:p>
          <a:p>
            <a:r>
              <a:rPr lang="en-NZ" dirty="0"/>
              <a:t>Improving Access to Health Care Among New Zealand’s Maori Population 2006 Ellison-</a:t>
            </a:r>
            <a:r>
              <a:rPr lang="en-NZ" dirty="0" err="1"/>
              <a:t>Loschmann</a:t>
            </a:r>
            <a:r>
              <a:rPr lang="en-NZ" dirty="0"/>
              <a:t> L Pearce N</a:t>
            </a:r>
          </a:p>
          <a:p>
            <a:r>
              <a:rPr lang="en-NZ" dirty="0"/>
              <a:t>Ministry of Health Maori health models – Te </a:t>
            </a:r>
            <a:r>
              <a:rPr lang="en-NZ" dirty="0" err="1"/>
              <a:t>Whare</a:t>
            </a:r>
            <a:r>
              <a:rPr lang="en-NZ" dirty="0"/>
              <a:t> Tapa </a:t>
            </a:r>
            <a:r>
              <a:rPr lang="en-NZ" dirty="0" err="1"/>
              <a:t>Wha</a:t>
            </a:r>
            <a:r>
              <a:rPr lang="en-NZ" dirty="0"/>
              <a:t> – One model to understand Maori Health – the four cornerstones -2021. </a:t>
            </a:r>
          </a:p>
          <a:p>
            <a:r>
              <a:rPr lang="en-NZ" dirty="0"/>
              <a:t>Quality Programmes Practice Profile Waihi Family Doctors</a:t>
            </a:r>
          </a:p>
        </p:txBody>
      </p:sp>
    </p:spTree>
    <p:extLst>
      <p:ext uri="{BB962C8B-B14F-4D97-AF65-F5344CB8AC3E}">
        <p14:creationId xmlns:p14="http://schemas.microsoft.com/office/powerpoint/2010/main" val="272264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profile </a:t>
            </a:r>
            <a:endParaRPr lang="en-NZ" dirty="0"/>
          </a:p>
        </p:txBody>
      </p:sp>
      <p:sp>
        <p:nvSpPr>
          <p:cNvPr id="3" name="Content Placeholder 2"/>
          <p:cNvSpPr>
            <a:spLocks noGrp="1"/>
          </p:cNvSpPr>
          <p:nvPr>
            <p:ph idx="1"/>
          </p:nvPr>
        </p:nvSpPr>
        <p:spPr/>
        <p:txBody>
          <a:bodyPr>
            <a:normAutofit/>
          </a:bodyPr>
          <a:lstStyle/>
          <a:p>
            <a:r>
              <a:rPr lang="en-NZ" sz="1400" b="1" dirty="0"/>
              <a:t>About us and our Philosophy - Our focus is to provide high quality family orientated patient centred healthcare ensuring </a:t>
            </a:r>
            <a:r>
              <a:rPr lang="en-NZ" sz="1400" b="1" dirty="0" err="1"/>
              <a:t>Oritetangata</a:t>
            </a:r>
            <a:r>
              <a:rPr lang="en-NZ" sz="1400" b="1" dirty="0"/>
              <a:t> (equity), and accessibility to all our patients to support their Taha </a:t>
            </a:r>
            <a:r>
              <a:rPr lang="en-NZ" sz="1400" b="1" dirty="0" err="1"/>
              <a:t>Tinana</a:t>
            </a:r>
            <a:r>
              <a:rPr lang="en-NZ" sz="1400" b="1" dirty="0"/>
              <a:t> (wellbeing)</a:t>
            </a:r>
          </a:p>
          <a:p>
            <a:r>
              <a:rPr lang="en-NZ" sz="1400" b="1" dirty="0"/>
              <a:t>PROFILE/SUMMARY OF THE PRACTICE:</a:t>
            </a:r>
          </a:p>
          <a:p>
            <a:r>
              <a:rPr lang="en-NZ" sz="1000" b="1" dirty="0"/>
              <a:t>Waihi Family Doctors practice family medicine: we believe in encouraging and supporting our patients to be proactive in disease prevention as well as disease management.</a:t>
            </a:r>
          </a:p>
          <a:p>
            <a:r>
              <a:rPr lang="en-NZ" sz="1000" b="1" dirty="0"/>
              <a:t>The practice was established in 2014 by </a:t>
            </a:r>
            <a:r>
              <a:rPr lang="en-NZ" sz="1000" b="1" dirty="0" err="1"/>
              <a:t>Dr.</a:t>
            </a:r>
            <a:r>
              <a:rPr lang="en-NZ" sz="1000" b="1" dirty="0"/>
              <a:t> Tineke Iversen and her husband Mr. Robin Douglas, with the support of Practice Manager Raewyn Norman and nurse Manager Di Pirrit.  This core team of four have led the practice to grow exponentially in the first years: however, since July 2021 we have closed books due to lack of a full team of permanent GP’s.</a:t>
            </a:r>
          </a:p>
          <a:p>
            <a:r>
              <a:rPr lang="en-NZ" sz="1000" b="1" dirty="0"/>
              <a:t>We hope to have secured permanent staff and to re-open our books by July 2023, and are currently in discussion with overseas Doctors to achieve this.</a:t>
            </a:r>
          </a:p>
          <a:p>
            <a:r>
              <a:rPr lang="en-NZ" sz="1000" b="1" dirty="0"/>
              <a:t>WFD played a significant role in the vaccination programme during the pandemic, organising and staffing mass drive through vaccination events every Saturday for several months.  Staff and management worked extra hours and days continuously to vaccinate our community, and achieve great results.</a:t>
            </a:r>
          </a:p>
          <a:p>
            <a:r>
              <a:rPr lang="en-NZ" sz="1000" b="1" dirty="0"/>
              <a:t>We operate from a purpose-built building, and are equipped with modern technology and tools.</a:t>
            </a:r>
          </a:p>
          <a:p>
            <a:r>
              <a:rPr lang="en-NZ" sz="1000" b="1" dirty="0"/>
              <a:t>We are fortunate to have a very stable staff of experienced practice nurses and administration staff, they collectively are the key to our success.</a:t>
            </a:r>
          </a:p>
          <a:p>
            <a:r>
              <a:rPr lang="en-NZ" sz="1000" b="1" dirty="0"/>
              <a:t>We have family groups amongst the staff, including to husband and wife pairs, and two parent and child groupings, we are truly a family practice. </a:t>
            </a:r>
          </a:p>
          <a:p>
            <a:endParaRPr lang="en-NZ" sz="1400" b="1" dirty="0"/>
          </a:p>
        </p:txBody>
      </p:sp>
    </p:spTree>
    <p:extLst>
      <p:ext uri="{BB962C8B-B14F-4D97-AF65-F5344CB8AC3E}">
        <p14:creationId xmlns:p14="http://schemas.microsoft.com/office/powerpoint/2010/main" val="3097132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People</a:t>
            </a:r>
            <a:endParaRPr lang="en-NZ" dirty="0"/>
          </a:p>
        </p:txBody>
      </p:sp>
      <p:sp>
        <p:nvSpPr>
          <p:cNvPr id="3" name="Content Placeholder 2"/>
          <p:cNvSpPr>
            <a:spLocks noGrp="1"/>
          </p:cNvSpPr>
          <p:nvPr>
            <p:ph idx="1"/>
          </p:nvPr>
        </p:nvSpPr>
        <p:spPr>
          <a:xfrm>
            <a:off x="243425" y="1948271"/>
            <a:ext cx="10058400" cy="3760891"/>
          </a:xfrm>
        </p:spPr>
        <p:txBody>
          <a:bodyPr>
            <a:normAutofit fontScale="62500" lnSpcReduction="20000"/>
          </a:bodyPr>
          <a:lstStyle/>
          <a:p>
            <a:pPr marL="0" indent="0">
              <a:buNone/>
            </a:pPr>
            <a:r>
              <a:rPr lang="en-US" dirty="0">
                <a:solidFill>
                  <a:schemeClr val="bg1">
                    <a:lumMod val="65000"/>
                  </a:schemeClr>
                </a:solidFill>
              </a:rPr>
              <a:t>Our Team</a:t>
            </a:r>
          </a:p>
          <a:p>
            <a:r>
              <a:rPr lang="en-US" dirty="0">
                <a:solidFill>
                  <a:schemeClr val="bg1">
                    <a:lumMod val="65000"/>
                  </a:schemeClr>
                </a:solidFill>
              </a:rPr>
              <a:t>Practice Owner (Lead GP) Tineke Iversen </a:t>
            </a:r>
          </a:p>
          <a:p>
            <a:r>
              <a:rPr lang="en-US" dirty="0">
                <a:solidFill>
                  <a:schemeClr val="bg1">
                    <a:lumMod val="65000"/>
                  </a:schemeClr>
                </a:solidFill>
              </a:rPr>
              <a:t>Rae Norman – Practice Manager</a:t>
            </a:r>
          </a:p>
          <a:p>
            <a:r>
              <a:rPr lang="en-US" dirty="0">
                <a:solidFill>
                  <a:schemeClr val="bg1">
                    <a:lumMod val="65000"/>
                  </a:schemeClr>
                </a:solidFill>
              </a:rPr>
              <a:t>Dianne Pirrit – Nurse Manager</a:t>
            </a:r>
          </a:p>
          <a:p>
            <a:r>
              <a:rPr lang="en-US" dirty="0">
                <a:solidFill>
                  <a:schemeClr val="bg1">
                    <a:lumMod val="65000"/>
                  </a:schemeClr>
                </a:solidFill>
              </a:rPr>
              <a:t>Robin Douglas – Operations Manager</a:t>
            </a:r>
          </a:p>
          <a:p>
            <a:r>
              <a:rPr lang="en-US" dirty="0">
                <a:solidFill>
                  <a:schemeClr val="bg1">
                    <a:lumMod val="65000"/>
                  </a:schemeClr>
                </a:solidFill>
              </a:rPr>
              <a:t>GPs - Andy Gibson , Nick Ribet</a:t>
            </a:r>
          </a:p>
          <a:p>
            <a:r>
              <a:rPr lang="en-US" dirty="0">
                <a:solidFill>
                  <a:schemeClr val="bg1">
                    <a:lumMod val="65000"/>
                  </a:schemeClr>
                </a:solidFill>
              </a:rPr>
              <a:t>Practice Nurses - Vanessa Kinton , Tui Madsen,  </a:t>
            </a:r>
            <a:r>
              <a:rPr lang="en-NZ" dirty="0">
                <a:solidFill>
                  <a:schemeClr val="bg1">
                    <a:lumMod val="65000"/>
                  </a:schemeClr>
                </a:solidFill>
              </a:rPr>
              <a:t>Stephanie Laurie, Kay Arbuckle , Raewyn Kinloch</a:t>
            </a:r>
          </a:p>
          <a:p>
            <a:r>
              <a:rPr lang="en-NZ" dirty="0">
                <a:solidFill>
                  <a:schemeClr val="bg1">
                    <a:lumMod val="65000"/>
                  </a:schemeClr>
                </a:solidFill>
              </a:rPr>
              <a:t>Primary Care Practice Assistant – Sarai Solomona , Lucy Gibson (3</a:t>
            </a:r>
            <a:r>
              <a:rPr lang="en-NZ" baseline="30000" dirty="0">
                <a:solidFill>
                  <a:schemeClr val="bg1">
                    <a:lumMod val="65000"/>
                  </a:schemeClr>
                </a:solidFill>
              </a:rPr>
              <a:t>rd</a:t>
            </a:r>
            <a:r>
              <a:rPr lang="en-NZ" dirty="0">
                <a:solidFill>
                  <a:schemeClr val="bg1">
                    <a:lumMod val="65000"/>
                  </a:schemeClr>
                </a:solidFill>
              </a:rPr>
              <a:t> Year Medical Student)</a:t>
            </a:r>
          </a:p>
          <a:p>
            <a:r>
              <a:rPr lang="en-NZ" dirty="0">
                <a:solidFill>
                  <a:schemeClr val="bg1">
                    <a:lumMod val="65000"/>
                  </a:schemeClr>
                </a:solidFill>
              </a:rPr>
              <a:t>Administration Team Leader - Sheryl Pooley </a:t>
            </a:r>
          </a:p>
          <a:p>
            <a:r>
              <a:rPr lang="en-NZ" dirty="0">
                <a:solidFill>
                  <a:schemeClr val="bg1">
                    <a:lumMod val="65000"/>
                  </a:schemeClr>
                </a:solidFill>
              </a:rPr>
              <a:t>Receptionists - Annette Gibson, Mary-Anne Parry, Sue Jones ,Corinne Meiklejohn, Simoe Godsmark</a:t>
            </a:r>
          </a:p>
          <a:p>
            <a:r>
              <a:rPr lang="en-NZ" b="1" i="1" dirty="0">
                <a:solidFill>
                  <a:schemeClr val="bg1">
                    <a:lumMod val="65000"/>
                  </a:schemeClr>
                </a:solidFill>
              </a:rPr>
              <a:t>Core Quality Improvement Team members - Tineke Iversen, Rae Norman, Dianne Pirrit, Vanessa Kinton, Sarai Solomona</a:t>
            </a:r>
          </a:p>
          <a:p>
            <a:endParaRPr lang="en-NZ" dirty="0">
              <a:solidFill>
                <a:schemeClr val="bg1">
                  <a:lumMod val="65000"/>
                </a:schemeClr>
              </a:solidFill>
            </a:endParaRPr>
          </a:p>
        </p:txBody>
      </p:sp>
      <p:sp>
        <p:nvSpPr>
          <p:cNvPr id="4" name="Rectangle 3">
            <a:extLst>
              <a:ext uri="{FF2B5EF4-FFF2-40B4-BE49-F238E27FC236}">
                <a16:creationId xmlns:a16="http://schemas.microsoft.com/office/drawing/2014/main" id="{BD34A2B2-90D2-485B-9236-FF3D1295A5E9}"/>
              </a:ext>
            </a:extLst>
          </p:cNvPr>
          <p:cNvSpPr/>
          <p:nvPr/>
        </p:nvSpPr>
        <p:spPr>
          <a:xfrm>
            <a:off x="9034943" y="173406"/>
            <a:ext cx="2674410" cy="1669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a:extLst>
              <a:ext uri="{FF2B5EF4-FFF2-40B4-BE49-F238E27FC236}">
                <a16:creationId xmlns:a16="http://schemas.microsoft.com/office/drawing/2014/main" id="{1E8A2A93-000D-448A-B485-946ED836A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987" y="90181"/>
            <a:ext cx="3775045" cy="2250347"/>
          </a:xfrm>
          <a:prstGeom prst="rect">
            <a:avLst/>
          </a:prstGeom>
        </p:spPr>
      </p:pic>
    </p:spTree>
    <p:extLst>
      <p:ext uri="{BB962C8B-B14F-4D97-AF65-F5344CB8AC3E}">
        <p14:creationId xmlns:p14="http://schemas.microsoft.com/office/powerpoint/2010/main" val="3122945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 Issue / outcome  </a:t>
            </a:r>
            <a:endParaRPr lang="en-NZ" dirty="0"/>
          </a:p>
        </p:txBody>
      </p:sp>
      <p:sp>
        <p:nvSpPr>
          <p:cNvPr id="3" name="Content Placeholder 2"/>
          <p:cNvSpPr>
            <a:spLocks noGrp="1"/>
          </p:cNvSpPr>
          <p:nvPr>
            <p:ph idx="1"/>
          </p:nvPr>
        </p:nvSpPr>
        <p:spPr/>
        <p:txBody>
          <a:bodyPr>
            <a:normAutofit fontScale="85000" lnSpcReduction="20000"/>
          </a:bodyPr>
          <a:lstStyle/>
          <a:p>
            <a:r>
              <a:rPr lang="en-US" b="1" dirty="0">
                <a:solidFill>
                  <a:schemeClr val="bg1">
                    <a:lumMod val="65000"/>
                  </a:schemeClr>
                </a:solidFill>
              </a:rPr>
              <a:t>Specific – Type 2 Diabetes aged 15-74 years from diverse culture backgrounds with elevated HbA1C’s of more than or equal to 64.</a:t>
            </a:r>
          </a:p>
          <a:p>
            <a:r>
              <a:rPr lang="en-US" b="1" dirty="0">
                <a:solidFill>
                  <a:schemeClr val="bg1">
                    <a:lumMod val="65000"/>
                  </a:schemeClr>
                </a:solidFill>
              </a:rPr>
              <a:t>Measurable – Qualitative data collected from our PHO monthly targets</a:t>
            </a:r>
          </a:p>
          <a:p>
            <a:pPr lvl="8"/>
            <a:r>
              <a:rPr lang="en-US" sz="1800" b="1" dirty="0">
                <a:solidFill>
                  <a:schemeClr val="bg1">
                    <a:lumMod val="65000"/>
                  </a:schemeClr>
                </a:solidFill>
              </a:rPr>
              <a:t>Quantative data collected from our patient survey.</a:t>
            </a:r>
          </a:p>
          <a:p>
            <a:r>
              <a:rPr lang="en-US" b="1" dirty="0">
                <a:solidFill>
                  <a:schemeClr val="bg1">
                    <a:lumMod val="65000"/>
                  </a:schemeClr>
                </a:solidFill>
              </a:rPr>
              <a:t>Achievable – would like to improve blood sugar levels to within target range HbA1C 50-55 to achieve better health outcomes for Type 2 Diabetics.</a:t>
            </a:r>
          </a:p>
          <a:p>
            <a:r>
              <a:rPr lang="en-US" b="1" dirty="0">
                <a:solidFill>
                  <a:schemeClr val="bg1">
                    <a:lumMod val="65000"/>
                  </a:schemeClr>
                </a:solidFill>
              </a:rPr>
              <a:t>Relevant – High number of Diabetics No. 155 classified diabetics -within our enrolled population at risk of further health problem due to elevated HbA1c.  Of these 155 patients 64 have HbA1c of 64 and over (report date 21/01/2023).</a:t>
            </a:r>
          </a:p>
          <a:p>
            <a:r>
              <a:rPr lang="en-US" b="1" dirty="0">
                <a:solidFill>
                  <a:schemeClr val="bg1">
                    <a:lumMod val="65000"/>
                  </a:schemeClr>
                </a:solidFill>
              </a:rPr>
              <a:t>Timely – Our project will run over a 6 month period with clinical data collected (from NHC PHO) at baseline and 6 months and will be cost effective. We will continue monitoring 6 monthly.</a:t>
            </a:r>
          </a:p>
          <a:p>
            <a:r>
              <a:rPr lang="en-NZ" b="1" dirty="0">
                <a:solidFill>
                  <a:schemeClr val="bg1">
                    <a:lumMod val="65000"/>
                  </a:schemeClr>
                </a:solidFill>
              </a:rPr>
              <a:t>PHO National Hauora Coalition Pinnacle Midlands Health Network – Guide for general practice clinical management in type 2 diabetes Updated 2021.</a:t>
            </a:r>
          </a:p>
        </p:txBody>
      </p:sp>
    </p:spTree>
    <p:extLst>
      <p:ext uri="{BB962C8B-B14F-4D97-AF65-F5344CB8AC3E}">
        <p14:creationId xmlns:p14="http://schemas.microsoft.com/office/powerpoint/2010/main" val="3031496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E37CB0-9D80-40B3-89A1-84AD113C6E24}"/>
              </a:ext>
            </a:extLst>
          </p:cNvPr>
          <p:cNvPicPr>
            <a:picLocks noChangeAspect="1"/>
          </p:cNvPicPr>
          <p:nvPr/>
        </p:nvPicPr>
        <p:blipFill>
          <a:blip r:embed="rId3"/>
          <a:stretch>
            <a:fillRect/>
          </a:stretch>
        </p:blipFill>
        <p:spPr>
          <a:xfrm>
            <a:off x="0" y="226668"/>
            <a:ext cx="1909763" cy="2242046"/>
          </a:xfrm>
          <a:prstGeom prst="rect">
            <a:avLst/>
          </a:prstGeom>
        </p:spPr>
      </p:pic>
      <p:sp>
        <p:nvSpPr>
          <p:cNvPr id="2" name="Title 1">
            <a:extLst>
              <a:ext uri="{FF2B5EF4-FFF2-40B4-BE49-F238E27FC236}">
                <a16:creationId xmlns:a16="http://schemas.microsoft.com/office/drawing/2014/main" id="{08A637E3-E6F0-4A3E-9873-0E22075635C1}"/>
              </a:ext>
            </a:extLst>
          </p:cNvPr>
          <p:cNvSpPr>
            <a:spLocks noGrp="1"/>
          </p:cNvSpPr>
          <p:nvPr>
            <p:ph type="title"/>
          </p:nvPr>
        </p:nvSpPr>
        <p:spPr>
          <a:xfrm>
            <a:off x="3388469" y="-338825"/>
            <a:ext cx="10222069" cy="1130987"/>
          </a:xfrm>
        </p:spPr>
        <p:txBody>
          <a:bodyPr/>
          <a:lstStyle/>
          <a:p>
            <a:r>
              <a:rPr lang="en-NZ" dirty="0"/>
              <a:t>Diabetes Patient Survey</a:t>
            </a:r>
          </a:p>
        </p:txBody>
      </p:sp>
      <p:graphicFrame>
        <p:nvGraphicFramePr>
          <p:cNvPr id="6" name="Content Placeholder 5">
            <a:extLst>
              <a:ext uri="{FF2B5EF4-FFF2-40B4-BE49-F238E27FC236}">
                <a16:creationId xmlns:a16="http://schemas.microsoft.com/office/drawing/2014/main" id="{55DB8321-DF6B-4A63-B46F-C9DBB5D2D5F4}"/>
              </a:ext>
            </a:extLst>
          </p:cNvPr>
          <p:cNvGraphicFramePr>
            <a:graphicFrameLocks noGrp="1" noChangeAspect="1"/>
          </p:cNvGraphicFramePr>
          <p:nvPr>
            <p:ph idx="1"/>
            <p:extLst>
              <p:ext uri="{D42A27DB-BD31-4B8C-83A1-F6EECF244321}">
                <p14:modId xmlns:p14="http://schemas.microsoft.com/office/powerpoint/2010/main" val="3071818550"/>
              </p:ext>
            </p:extLst>
          </p:nvPr>
        </p:nvGraphicFramePr>
        <p:xfrm>
          <a:off x="1909763" y="817563"/>
          <a:ext cx="4598987" cy="5751512"/>
        </p:xfrm>
        <a:graphic>
          <a:graphicData uri="http://schemas.openxmlformats.org/presentationml/2006/ole">
            <mc:AlternateContent xmlns:mc="http://schemas.openxmlformats.org/markup-compatibility/2006">
              <mc:Choice xmlns:v="urn:schemas-microsoft-com:vml" Requires="v">
                <p:oleObj spid="_x0000_s3347" name="Document" r:id="rId4" imgW="7238882" imgH="9051413" progId="Word.Document.12">
                  <p:embed/>
                </p:oleObj>
              </mc:Choice>
              <mc:Fallback>
                <p:oleObj name="Document" r:id="rId4" imgW="7238882" imgH="9051413" progId="Word.Document.12">
                  <p:embed/>
                  <p:pic>
                    <p:nvPicPr>
                      <p:cNvPr id="0" name=""/>
                      <p:cNvPicPr/>
                      <p:nvPr/>
                    </p:nvPicPr>
                    <p:blipFill>
                      <a:blip r:embed="rId5"/>
                      <a:stretch>
                        <a:fillRect/>
                      </a:stretch>
                    </p:blipFill>
                    <p:spPr>
                      <a:xfrm>
                        <a:off x="1909763" y="817563"/>
                        <a:ext cx="4598987" cy="57515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A24FFE2-696C-4762-91DD-D54B525CCE14}"/>
              </a:ext>
            </a:extLst>
          </p:cNvPr>
          <p:cNvGraphicFramePr>
            <a:graphicFrameLocks noChangeAspect="1"/>
          </p:cNvGraphicFramePr>
          <p:nvPr>
            <p:extLst>
              <p:ext uri="{D42A27DB-BD31-4B8C-83A1-F6EECF244321}">
                <p14:modId xmlns:p14="http://schemas.microsoft.com/office/powerpoint/2010/main" val="1173158185"/>
              </p:ext>
            </p:extLst>
          </p:nvPr>
        </p:nvGraphicFramePr>
        <p:xfrm>
          <a:off x="6689725" y="814388"/>
          <a:ext cx="4319588" cy="5867400"/>
        </p:xfrm>
        <a:graphic>
          <a:graphicData uri="http://schemas.openxmlformats.org/presentationml/2006/ole">
            <mc:AlternateContent xmlns:mc="http://schemas.openxmlformats.org/markup-compatibility/2006">
              <mc:Choice xmlns:v="urn:schemas-microsoft-com:vml" Requires="v">
                <p:oleObj spid="_x0000_s3348" name="Document" r:id="rId6" imgW="7231306" imgH="9809746" progId="Word.Document.12">
                  <p:embed/>
                </p:oleObj>
              </mc:Choice>
              <mc:Fallback>
                <p:oleObj name="Document" r:id="rId6" imgW="7231306" imgH="9809746" progId="Word.Document.12">
                  <p:embed/>
                  <p:pic>
                    <p:nvPicPr>
                      <p:cNvPr id="0" name=""/>
                      <p:cNvPicPr/>
                      <p:nvPr/>
                    </p:nvPicPr>
                    <p:blipFill>
                      <a:blip r:embed="rId7"/>
                      <a:stretch>
                        <a:fillRect/>
                      </a:stretch>
                    </p:blipFill>
                    <p:spPr>
                      <a:xfrm>
                        <a:off x="6689725" y="814388"/>
                        <a:ext cx="4319588" cy="5867400"/>
                      </a:xfrm>
                      <a:prstGeom prst="rect">
                        <a:avLst/>
                      </a:prstGeom>
                    </p:spPr>
                  </p:pic>
                </p:oleObj>
              </mc:Fallback>
            </mc:AlternateContent>
          </a:graphicData>
        </a:graphic>
      </p:graphicFrame>
    </p:spTree>
    <p:extLst>
      <p:ext uri="{BB962C8B-B14F-4D97-AF65-F5344CB8AC3E}">
        <p14:creationId xmlns:p14="http://schemas.microsoft.com/office/powerpoint/2010/main" val="159041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Triple Aim Alignment </a:t>
            </a:r>
            <a:endParaRPr lang="en-NZ" dirty="0"/>
          </a:p>
        </p:txBody>
      </p:sp>
      <p:sp>
        <p:nvSpPr>
          <p:cNvPr id="3" name="Content Placeholder 2"/>
          <p:cNvSpPr>
            <a:spLocks noGrp="1"/>
          </p:cNvSpPr>
          <p:nvPr>
            <p:ph idx="1"/>
          </p:nvPr>
        </p:nvSpPr>
        <p:spPr>
          <a:xfrm>
            <a:off x="385894" y="1661021"/>
            <a:ext cx="5813570" cy="4072520"/>
          </a:xfrm>
        </p:spPr>
        <p:txBody>
          <a:bodyPr>
            <a:normAutofit fontScale="55000" lnSpcReduction="20000"/>
          </a:bodyPr>
          <a:lstStyle/>
          <a:p>
            <a:r>
              <a:rPr lang="en-NZ" b="1" dirty="0"/>
              <a:t>Improved quality, safety and experience of care. New</a:t>
            </a:r>
            <a:r>
              <a:rPr lang="en-NZ" dirty="0"/>
              <a:t> Zealand Health and Safety Goals – Live Well, Stay Well, Get Well.  Audit to identify numbers of Type 2 Diabetics within the practice thereafter an audit to determine which patients HbA1c are overdue and out of range. The whole practice team will work together to achieve this.  A written patient  survey “How are we doing?” what can we do better to engage the patient with raised HbA1c.  Engaging with whanau, family and other stakeholders i.e. Tiakina te Tangata. Further audit to see if outcomes have improved with follow up discussion at the Practice Meeting and further patient survey at 6 months.</a:t>
            </a:r>
          </a:p>
          <a:p>
            <a:r>
              <a:rPr lang="en-NZ" b="1" dirty="0"/>
              <a:t>Improved health and equity for all populations.  </a:t>
            </a:r>
            <a:r>
              <a:rPr lang="en-NZ" dirty="0"/>
              <a:t>Recognising barriers to accessing healthcare in general practice to include age, gender, disability, ethnicity to ensure that all patients receive consistently positive, high-quality healthcare interactions.</a:t>
            </a:r>
            <a:endParaRPr lang="en-NZ" b="1" dirty="0"/>
          </a:p>
          <a:p>
            <a:r>
              <a:rPr lang="en-NZ" b="1" dirty="0"/>
              <a:t>Best value for public health system resources</a:t>
            </a:r>
            <a:r>
              <a:rPr lang="en-NZ" dirty="0"/>
              <a:t>.  Annual Diabetic review funded by DHB, our aim is to focus on patients who have not engaged and get them into this valuable programme to provide therapeutic quality healthcare to benefit health outcomes for all. </a:t>
            </a:r>
          </a:p>
          <a:p>
            <a:r>
              <a:rPr lang="en-NZ" b="1" dirty="0"/>
              <a:t>Type of evidence/data used and sources.  </a:t>
            </a:r>
            <a:r>
              <a:rPr lang="en-NZ" dirty="0"/>
              <a:t>Internally generated from PMS – Query Builder – using recall Med Tech recall system and PHO health target reports and patient survey feedback.</a:t>
            </a:r>
          </a:p>
          <a:p>
            <a:r>
              <a:rPr lang="en-NZ" b="1" dirty="0"/>
              <a:t>Quality Improvement methodology.   PDSA – Plan Do Study Act – </a:t>
            </a:r>
            <a:r>
              <a:rPr lang="en-NZ" dirty="0"/>
              <a:t>this will enable the practice team to achieve  scalable quality improvement initiatives and outcomes.  We will do this by  regular monthly reporting of data from PHO with completed Diabetic annual reviews.  Ongoing monitoring of HbA1c blood test levels for those with elevated results – this goes into Nurse recalls, also highlighted as an alert on the patients notes enabling all of the team to address and to action.</a:t>
            </a:r>
            <a:endParaRPr lang="en-NZ" b="1" dirty="0"/>
          </a:p>
          <a:p>
            <a:endParaRPr lang="en-NZ" dirty="0">
              <a:solidFill>
                <a:schemeClr val="bg1">
                  <a:lumMod val="65000"/>
                </a:schemeClr>
              </a:solidFill>
            </a:endParaRPr>
          </a:p>
        </p:txBody>
      </p:sp>
      <p:sp>
        <p:nvSpPr>
          <p:cNvPr id="5" name="Content Placeholder 2"/>
          <p:cNvSpPr txBox="1">
            <a:spLocks/>
          </p:cNvSpPr>
          <p:nvPr/>
        </p:nvSpPr>
        <p:spPr>
          <a:xfrm>
            <a:off x="8469531" y="2561757"/>
            <a:ext cx="3189067" cy="298977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endParaRPr lang="en-NZ" dirty="0">
              <a:solidFill>
                <a:schemeClr val="bg1">
                  <a:lumMod val="65000"/>
                </a:schemeClr>
              </a:solidFill>
            </a:endParaRPr>
          </a:p>
        </p:txBody>
      </p:sp>
      <p:pic>
        <p:nvPicPr>
          <p:cNvPr id="9" name="Picture 8"/>
          <p:cNvPicPr>
            <a:picLocks noChangeAspect="1"/>
          </p:cNvPicPr>
          <p:nvPr/>
        </p:nvPicPr>
        <p:blipFill>
          <a:blip r:embed="rId2"/>
          <a:stretch>
            <a:fillRect/>
          </a:stretch>
        </p:blipFill>
        <p:spPr>
          <a:xfrm>
            <a:off x="6384415" y="1661021"/>
            <a:ext cx="4848444" cy="3890514"/>
          </a:xfrm>
          <a:prstGeom prst="rect">
            <a:avLst/>
          </a:prstGeom>
        </p:spPr>
      </p:pic>
    </p:spTree>
    <p:extLst>
      <p:ext uri="{BB962C8B-B14F-4D97-AF65-F5344CB8AC3E}">
        <p14:creationId xmlns:p14="http://schemas.microsoft.com/office/powerpoint/2010/main" val="100161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Practice Demographics</a:t>
            </a:r>
            <a:endParaRPr lang="en-NZ" dirty="0"/>
          </a:p>
        </p:txBody>
      </p:sp>
      <p:graphicFrame>
        <p:nvGraphicFramePr>
          <p:cNvPr id="7" name="Content Placeholder 6">
            <a:extLst>
              <a:ext uri="{FF2B5EF4-FFF2-40B4-BE49-F238E27FC236}">
                <a16:creationId xmlns:a16="http://schemas.microsoft.com/office/drawing/2014/main" id="{9FE54B9E-DE9A-48DB-8B22-7AA2D832F4A6}"/>
              </a:ext>
            </a:extLst>
          </p:cNvPr>
          <p:cNvGraphicFramePr>
            <a:graphicFrameLocks noGrp="1"/>
          </p:cNvGraphicFramePr>
          <p:nvPr>
            <p:ph idx="1"/>
            <p:extLst>
              <p:ext uri="{D42A27DB-BD31-4B8C-83A1-F6EECF244321}">
                <p14:modId xmlns:p14="http://schemas.microsoft.com/office/powerpoint/2010/main" val="3230277498"/>
              </p:ext>
            </p:extLst>
          </p:nvPr>
        </p:nvGraphicFramePr>
        <p:xfrm>
          <a:off x="8646729" y="1737360"/>
          <a:ext cx="2736071" cy="37297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A5A3BD96-7319-403D-90C1-1E43E518E808}"/>
              </a:ext>
            </a:extLst>
          </p:cNvPr>
          <p:cNvGraphicFramePr/>
          <p:nvPr>
            <p:extLst>
              <p:ext uri="{D42A27DB-BD31-4B8C-83A1-F6EECF244321}">
                <p14:modId xmlns:p14="http://schemas.microsoft.com/office/powerpoint/2010/main" val="3679321236"/>
              </p:ext>
            </p:extLst>
          </p:nvPr>
        </p:nvGraphicFramePr>
        <p:xfrm>
          <a:off x="558265" y="1737360"/>
          <a:ext cx="36191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4A62C6B-A2AB-45DF-99CC-7FD8BB0DA4D7}"/>
              </a:ext>
            </a:extLst>
          </p:cNvPr>
          <p:cNvGraphicFramePr/>
          <p:nvPr>
            <p:extLst>
              <p:ext uri="{D42A27DB-BD31-4B8C-83A1-F6EECF244321}">
                <p14:modId xmlns:p14="http://schemas.microsoft.com/office/powerpoint/2010/main" val="3708673802"/>
              </p:ext>
            </p:extLst>
          </p:nvPr>
        </p:nvGraphicFramePr>
        <p:xfrm>
          <a:off x="4302490" y="1828800"/>
          <a:ext cx="3619101" cy="32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165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C50674-F8FB-4198-89F7-91DE38E28C88}"/>
              </a:ext>
            </a:extLst>
          </p:cNvPr>
          <p:cNvPicPr>
            <a:picLocks noChangeAspect="1"/>
          </p:cNvPicPr>
          <p:nvPr/>
        </p:nvPicPr>
        <p:blipFill>
          <a:blip r:embed="rId2"/>
          <a:stretch>
            <a:fillRect/>
          </a:stretch>
        </p:blipFill>
        <p:spPr>
          <a:xfrm rot="16200000">
            <a:off x="3066149" y="-1893473"/>
            <a:ext cx="6271457" cy="10347155"/>
          </a:xfrm>
          <a:prstGeom prst="rect">
            <a:avLst/>
          </a:prstGeom>
        </p:spPr>
      </p:pic>
    </p:spTree>
    <p:extLst>
      <p:ext uri="{BB962C8B-B14F-4D97-AF65-F5344CB8AC3E}">
        <p14:creationId xmlns:p14="http://schemas.microsoft.com/office/powerpoint/2010/main" val="1872370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26079D-FEEE-49FB-A489-95B769A35891}"/>
              </a:ext>
            </a:extLst>
          </p:cNvPr>
          <p:cNvPicPr>
            <a:picLocks noChangeAspect="1"/>
          </p:cNvPicPr>
          <p:nvPr/>
        </p:nvPicPr>
        <p:blipFill>
          <a:blip r:embed="rId2"/>
          <a:stretch>
            <a:fillRect/>
          </a:stretch>
        </p:blipFill>
        <p:spPr>
          <a:xfrm>
            <a:off x="0" y="1270534"/>
            <a:ext cx="6285297" cy="3652787"/>
          </a:xfrm>
          <a:prstGeom prst="rect">
            <a:avLst/>
          </a:prstGeom>
        </p:spPr>
      </p:pic>
      <p:pic>
        <p:nvPicPr>
          <p:cNvPr id="3" name="Picture 2">
            <a:extLst>
              <a:ext uri="{FF2B5EF4-FFF2-40B4-BE49-F238E27FC236}">
                <a16:creationId xmlns:a16="http://schemas.microsoft.com/office/drawing/2014/main" id="{E079A890-91EA-4373-AB51-1F3304EF06F7}"/>
              </a:ext>
            </a:extLst>
          </p:cNvPr>
          <p:cNvPicPr>
            <a:picLocks noChangeAspect="1"/>
          </p:cNvPicPr>
          <p:nvPr/>
        </p:nvPicPr>
        <p:blipFill>
          <a:blip r:embed="rId3"/>
          <a:stretch>
            <a:fillRect/>
          </a:stretch>
        </p:blipFill>
        <p:spPr>
          <a:xfrm>
            <a:off x="4823686" y="1750474"/>
            <a:ext cx="6986511" cy="3730452"/>
          </a:xfrm>
          <a:prstGeom prst="rect">
            <a:avLst/>
          </a:prstGeom>
        </p:spPr>
      </p:pic>
    </p:spTree>
    <p:extLst>
      <p:ext uri="{BB962C8B-B14F-4D97-AF65-F5344CB8AC3E}">
        <p14:creationId xmlns:p14="http://schemas.microsoft.com/office/powerpoint/2010/main" val="686868990"/>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4E879E6-8FFE-4154-8F2A-F7518B89B376}">
  <ds:schemaRefs>
    <ds:schemaRef ds:uri="http://purl.org/dc/elements/1.1/"/>
    <ds:schemaRef ds:uri="http://www.w3.org/XML/1998/namespace"/>
    <ds:schemaRef ds:uri="http://schemas.microsoft.com/office/2006/metadata/properties"/>
    <ds:schemaRef ds:uri="71af3243-3dd4-4a8d-8c0d-dd76da1f02a5"/>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16c05727-aa75-4e4a-9b5f-8a80a1165891"/>
  </ds:schemaRefs>
</ds:datastoreItem>
</file>

<file path=customXml/itemProps3.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company all hands presentation</Template>
  <TotalTime>0</TotalTime>
  <Words>2268</Words>
  <Application>Microsoft Office PowerPoint</Application>
  <PresentationFormat>Widescreen</PresentationFormat>
  <Paragraphs>124</Paragraphs>
  <Slides>18</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Calibri Light</vt:lpstr>
      <vt:lpstr>Wingdings</vt:lpstr>
      <vt:lpstr>RetrospectVTI</vt:lpstr>
      <vt:lpstr>Document</vt:lpstr>
      <vt:lpstr> Waihi Family  Doctors </vt:lpstr>
      <vt:lpstr>Practice profile </vt:lpstr>
      <vt:lpstr>Our People</vt:lpstr>
      <vt:lpstr>Problem / Issue / outcome  </vt:lpstr>
      <vt:lpstr>Diabetes Patient Survey</vt:lpstr>
      <vt:lpstr>Triple Aim Alignment </vt:lpstr>
      <vt:lpstr>  Practice Demographics</vt:lpstr>
      <vt:lpstr>PowerPoint Presentation</vt:lpstr>
      <vt:lpstr>PowerPoint Presentation</vt:lpstr>
      <vt:lpstr>Equity Implications </vt:lpstr>
      <vt:lpstr>Project plan &amp; mile stones</vt:lpstr>
      <vt:lpstr>PowerPoint Presentation</vt:lpstr>
      <vt:lpstr>Quantitative  Measurements / Data </vt:lpstr>
      <vt:lpstr>Staff Meeting Minutes</vt:lpstr>
      <vt:lpstr>Issues  / findings </vt:lpstr>
      <vt:lpstr>Actions to sustain improvements &amp; adjustments to process </vt:lpstr>
      <vt:lpstr>Reflecting back</vt:lpstr>
      <vt:lpstr>Bibliography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2021-03-17T01:12:19Z</dcterms:created>
  <dcterms:modified xsi:type="dcterms:W3CDTF">2023-09-06T20:37:00Z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